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 1" panose="020B0604020202020204" charset="0"/>
      <p:regular r:id="rId14"/>
    </p:embeddedFont>
    <p:embeddedFont>
      <p:font typeface="Canva Sans 1 Bold" panose="020B0604020202020204" charset="0"/>
      <p:regular r:id="rId15"/>
    </p:embeddedFont>
    <p:embeddedFont>
      <p:font typeface="Canva Sans 2" panose="020B0604020202020204" charset="0"/>
      <p:regular r:id="rId16"/>
    </p:embeddedFont>
    <p:embeddedFont>
      <p:font typeface="Canva Sans 2 Bold" panose="020B0604020202020204" charset="0"/>
      <p:regular r:id="rId17"/>
    </p:embeddedFont>
    <p:embeddedFont>
      <p:font typeface="Codec Pro Extra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7100" y="3086100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20864" y="1427539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82761">
            <a:off x="12932269" y="8589103"/>
            <a:ext cx="631420" cy="631420"/>
          </a:xfrm>
          <a:custGeom>
            <a:avLst/>
            <a:gdLst/>
            <a:ahLst/>
            <a:cxnLst/>
            <a:rect l="l" t="t" r="r" b="b"/>
            <a:pathLst>
              <a:path w="631420" h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3322940" y="197901"/>
            <a:ext cx="3936360" cy="7999668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8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9"/>
              <a:stretch>
                <a:fillRect l="-6815" r="-68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1427539"/>
            <a:ext cx="12361322" cy="6180661"/>
          </a:xfrm>
          <a:custGeom>
            <a:avLst/>
            <a:gdLst/>
            <a:ahLst/>
            <a:cxnLst/>
            <a:rect l="l" t="t" r="r" b="b"/>
            <a:pathLst>
              <a:path w="12361322" h="6180661">
                <a:moveTo>
                  <a:pt x="0" y="0"/>
                </a:moveTo>
                <a:lnTo>
                  <a:pt x="12361322" y="0"/>
                </a:lnTo>
                <a:lnTo>
                  <a:pt x="12361322" y="6180661"/>
                </a:lnTo>
                <a:lnTo>
                  <a:pt x="0" y="6180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691176" y="8513226"/>
            <a:ext cx="4004232" cy="745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anva Sans 1"/>
                <a:ea typeface="Canva Sans 1"/>
                <a:cs typeface="Canva Sans 1"/>
                <a:sym typeface="Canva Sans 1"/>
              </a:rPr>
              <a:t>Presented By: </a:t>
            </a:r>
          </a:p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anva Sans 1"/>
                <a:ea typeface="Canva Sans 1"/>
                <a:cs typeface="Canva Sans 1"/>
                <a:sym typeface="Canva Sans 1"/>
              </a:rPr>
              <a:t>Bala Muralidhar Reddy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014510"/>
            <a:ext cx="8883055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>
                <a:solidFill>
                  <a:srgbClr val="F35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 one-stop shop for all your fashion and lifestyle needs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79019" y="3745753"/>
            <a:ext cx="5731480" cy="1033557"/>
            <a:chOff x="0" y="0"/>
            <a:chExt cx="1788917" cy="32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88917" cy="322595"/>
            </a:xfrm>
            <a:custGeom>
              <a:avLst/>
              <a:gdLst/>
              <a:ahLst/>
              <a:cxnLst/>
              <a:rect l="l" t="t" r="r" b="b"/>
              <a:pathLst>
                <a:path w="1788917" h="322595">
                  <a:moveTo>
                    <a:pt x="6754" y="0"/>
                  </a:moveTo>
                  <a:lnTo>
                    <a:pt x="1782163" y="0"/>
                  </a:lnTo>
                  <a:cubicBezTo>
                    <a:pt x="1783954" y="0"/>
                    <a:pt x="1785672" y="712"/>
                    <a:pt x="1786939" y="1978"/>
                  </a:cubicBezTo>
                  <a:cubicBezTo>
                    <a:pt x="1788205" y="3245"/>
                    <a:pt x="1788917" y="4963"/>
                    <a:pt x="1788917" y="6754"/>
                  </a:cubicBezTo>
                  <a:lnTo>
                    <a:pt x="1788917" y="315841"/>
                  </a:lnTo>
                  <a:cubicBezTo>
                    <a:pt x="1788917" y="317633"/>
                    <a:pt x="1788205" y="319350"/>
                    <a:pt x="1786939" y="320617"/>
                  </a:cubicBezTo>
                  <a:cubicBezTo>
                    <a:pt x="1785672" y="321884"/>
                    <a:pt x="1783954" y="322595"/>
                    <a:pt x="1782163" y="322595"/>
                  </a:cubicBezTo>
                  <a:lnTo>
                    <a:pt x="6754" y="322595"/>
                  </a:lnTo>
                  <a:cubicBezTo>
                    <a:pt x="4963" y="322595"/>
                    <a:pt x="3245" y="321884"/>
                    <a:pt x="1978" y="320617"/>
                  </a:cubicBezTo>
                  <a:cubicBezTo>
                    <a:pt x="712" y="319350"/>
                    <a:pt x="0" y="317633"/>
                    <a:pt x="0" y="315841"/>
                  </a:cubicBezTo>
                  <a:lnTo>
                    <a:pt x="0" y="6754"/>
                  </a:lnTo>
                  <a:cubicBezTo>
                    <a:pt x="0" y="4963"/>
                    <a:pt x="712" y="3245"/>
                    <a:pt x="1978" y="1978"/>
                  </a:cubicBezTo>
                  <a:cubicBezTo>
                    <a:pt x="3245" y="712"/>
                    <a:pt x="4963" y="0"/>
                    <a:pt x="6754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88917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spc="20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Medium Impact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91281" y="3745753"/>
            <a:ext cx="5731480" cy="1033557"/>
            <a:chOff x="0" y="0"/>
            <a:chExt cx="1788917" cy="32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8917" cy="322595"/>
            </a:xfrm>
            <a:custGeom>
              <a:avLst/>
              <a:gdLst/>
              <a:ahLst/>
              <a:cxnLst/>
              <a:rect l="l" t="t" r="r" b="b"/>
              <a:pathLst>
                <a:path w="1788917" h="322595">
                  <a:moveTo>
                    <a:pt x="6754" y="0"/>
                  </a:moveTo>
                  <a:lnTo>
                    <a:pt x="1782163" y="0"/>
                  </a:lnTo>
                  <a:cubicBezTo>
                    <a:pt x="1783954" y="0"/>
                    <a:pt x="1785672" y="712"/>
                    <a:pt x="1786939" y="1978"/>
                  </a:cubicBezTo>
                  <a:cubicBezTo>
                    <a:pt x="1788205" y="3245"/>
                    <a:pt x="1788917" y="4963"/>
                    <a:pt x="1788917" y="6754"/>
                  </a:cubicBezTo>
                  <a:lnTo>
                    <a:pt x="1788917" y="315841"/>
                  </a:lnTo>
                  <a:cubicBezTo>
                    <a:pt x="1788917" y="317633"/>
                    <a:pt x="1788205" y="319350"/>
                    <a:pt x="1786939" y="320617"/>
                  </a:cubicBezTo>
                  <a:cubicBezTo>
                    <a:pt x="1785672" y="321884"/>
                    <a:pt x="1783954" y="322595"/>
                    <a:pt x="1782163" y="322595"/>
                  </a:cubicBezTo>
                  <a:lnTo>
                    <a:pt x="6754" y="322595"/>
                  </a:lnTo>
                  <a:cubicBezTo>
                    <a:pt x="4963" y="322595"/>
                    <a:pt x="3245" y="321884"/>
                    <a:pt x="1978" y="320617"/>
                  </a:cubicBezTo>
                  <a:cubicBezTo>
                    <a:pt x="712" y="319350"/>
                    <a:pt x="0" y="317633"/>
                    <a:pt x="0" y="315841"/>
                  </a:cubicBezTo>
                  <a:lnTo>
                    <a:pt x="0" y="6754"/>
                  </a:lnTo>
                  <a:cubicBezTo>
                    <a:pt x="0" y="4963"/>
                    <a:pt x="712" y="3245"/>
                    <a:pt x="1978" y="1978"/>
                  </a:cubicBezTo>
                  <a:cubicBezTo>
                    <a:pt x="3245" y="712"/>
                    <a:pt x="4963" y="0"/>
                    <a:pt x="6754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88917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spc="20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Low Impact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197" y="3745753"/>
            <a:ext cx="5731480" cy="1033557"/>
            <a:chOff x="0" y="0"/>
            <a:chExt cx="1788917" cy="3225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88917" cy="322595"/>
            </a:xfrm>
            <a:custGeom>
              <a:avLst/>
              <a:gdLst/>
              <a:ahLst/>
              <a:cxnLst/>
              <a:rect l="l" t="t" r="r" b="b"/>
              <a:pathLst>
                <a:path w="1788917" h="322595">
                  <a:moveTo>
                    <a:pt x="6754" y="0"/>
                  </a:moveTo>
                  <a:lnTo>
                    <a:pt x="1782163" y="0"/>
                  </a:lnTo>
                  <a:cubicBezTo>
                    <a:pt x="1783954" y="0"/>
                    <a:pt x="1785672" y="712"/>
                    <a:pt x="1786939" y="1978"/>
                  </a:cubicBezTo>
                  <a:cubicBezTo>
                    <a:pt x="1788205" y="3245"/>
                    <a:pt x="1788917" y="4963"/>
                    <a:pt x="1788917" y="6754"/>
                  </a:cubicBezTo>
                  <a:lnTo>
                    <a:pt x="1788917" y="315841"/>
                  </a:lnTo>
                  <a:cubicBezTo>
                    <a:pt x="1788917" y="317633"/>
                    <a:pt x="1788205" y="319350"/>
                    <a:pt x="1786939" y="320617"/>
                  </a:cubicBezTo>
                  <a:cubicBezTo>
                    <a:pt x="1785672" y="321884"/>
                    <a:pt x="1783954" y="322595"/>
                    <a:pt x="1782163" y="322595"/>
                  </a:cubicBezTo>
                  <a:lnTo>
                    <a:pt x="6754" y="322595"/>
                  </a:lnTo>
                  <a:cubicBezTo>
                    <a:pt x="4963" y="322595"/>
                    <a:pt x="3245" y="321884"/>
                    <a:pt x="1978" y="320617"/>
                  </a:cubicBezTo>
                  <a:cubicBezTo>
                    <a:pt x="712" y="319350"/>
                    <a:pt x="0" y="317633"/>
                    <a:pt x="0" y="315841"/>
                  </a:cubicBezTo>
                  <a:lnTo>
                    <a:pt x="0" y="6754"/>
                  </a:lnTo>
                  <a:cubicBezTo>
                    <a:pt x="0" y="4963"/>
                    <a:pt x="712" y="3245"/>
                    <a:pt x="1978" y="1978"/>
                  </a:cubicBezTo>
                  <a:cubicBezTo>
                    <a:pt x="3245" y="712"/>
                    <a:pt x="4963" y="0"/>
                    <a:pt x="6754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88917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spc="20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High Impact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15474" y="2333041"/>
            <a:ext cx="177826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2278" spc="113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Collected the recent reviews from myntra website and used  gemini AI to segregate the reviews into three categories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14768" y="263023"/>
            <a:ext cx="10984046" cy="186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37"/>
              </a:lnSpc>
              <a:spcBef>
                <a:spcPct val="0"/>
              </a:spcBef>
            </a:pPr>
            <a:r>
              <a:rPr lang="en-US" sz="5462" b="1" spc="273">
                <a:solidFill>
                  <a:srgbClr val="F47C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Myntra’s sentiment Analysis  - Impact on Business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8197" y="4868174"/>
            <a:ext cx="5731480" cy="5026803"/>
            <a:chOff x="0" y="0"/>
            <a:chExt cx="1788917" cy="15689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88917" cy="1568972"/>
            </a:xfrm>
            <a:custGeom>
              <a:avLst/>
              <a:gdLst/>
              <a:ahLst/>
              <a:cxnLst/>
              <a:rect l="l" t="t" r="r" b="b"/>
              <a:pathLst>
                <a:path w="1788917" h="1568972">
                  <a:moveTo>
                    <a:pt x="6754" y="0"/>
                  </a:moveTo>
                  <a:lnTo>
                    <a:pt x="1782163" y="0"/>
                  </a:lnTo>
                  <a:cubicBezTo>
                    <a:pt x="1783954" y="0"/>
                    <a:pt x="1785672" y="712"/>
                    <a:pt x="1786939" y="1978"/>
                  </a:cubicBezTo>
                  <a:cubicBezTo>
                    <a:pt x="1788205" y="3245"/>
                    <a:pt x="1788917" y="4963"/>
                    <a:pt x="1788917" y="6754"/>
                  </a:cubicBezTo>
                  <a:lnTo>
                    <a:pt x="1788917" y="1562219"/>
                  </a:lnTo>
                  <a:cubicBezTo>
                    <a:pt x="1788917" y="1564010"/>
                    <a:pt x="1788205" y="1565728"/>
                    <a:pt x="1786939" y="1566994"/>
                  </a:cubicBezTo>
                  <a:cubicBezTo>
                    <a:pt x="1785672" y="1568261"/>
                    <a:pt x="1783954" y="1568972"/>
                    <a:pt x="1782163" y="1568972"/>
                  </a:cubicBezTo>
                  <a:lnTo>
                    <a:pt x="6754" y="1568972"/>
                  </a:lnTo>
                  <a:cubicBezTo>
                    <a:pt x="4963" y="1568972"/>
                    <a:pt x="3245" y="1568261"/>
                    <a:pt x="1978" y="1566994"/>
                  </a:cubicBezTo>
                  <a:cubicBezTo>
                    <a:pt x="712" y="1565728"/>
                    <a:pt x="0" y="1564010"/>
                    <a:pt x="0" y="1562219"/>
                  </a:cubicBezTo>
                  <a:lnTo>
                    <a:pt x="0" y="6754"/>
                  </a:lnTo>
                  <a:cubicBezTo>
                    <a:pt x="0" y="4963"/>
                    <a:pt x="712" y="3245"/>
                    <a:pt x="1978" y="1978"/>
                  </a:cubicBezTo>
                  <a:cubicBezTo>
                    <a:pt x="3245" y="712"/>
                    <a:pt x="4963" y="0"/>
                    <a:pt x="675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788917" cy="1607072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80665" y="4868174"/>
            <a:ext cx="5731480" cy="5026803"/>
            <a:chOff x="0" y="0"/>
            <a:chExt cx="1788917" cy="15689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8917" cy="1568972"/>
            </a:xfrm>
            <a:custGeom>
              <a:avLst/>
              <a:gdLst/>
              <a:ahLst/>
              <a:cxnLst/>
              <a:rect l="l" t="t" r="r" b="b"/>
              <a:pathLst>
                <a:path w="1788917" h="1568972">
                  <a:moveTo>
                    <a:pt x="6754" y="0"/>
                  </a:moveTo>
                  <a:lnTo>
                    <a:pt x="1782163" y="0"/>
                  </a:lnTo>
                  <a:cubicBezTo>
                    <a:pt x="1783954" y="0"/>
                    <a:pt x="1785672" y="712"/>
                    <a:pt x="1786939" y="1978"/>
                  </a:cubicBezTo>
                  <a:cubicBezTo>
                    <a:pt x="1788205" y="3245"/>
                    <a:pt x="1788917" y="4963"/>
                    <a:pt x="1788917" y="6754"/>
                  </a:cubicBezTo>
                  <a:lnTo>
                    <a:pt x="1788917" y="1562219"/>
                  </a:lnTo>
                  <a:cubicBezTo>
                    <a:pt x="1788917" y="1564010"/>
                    <a:pt x="1788205" y="1565728"/>
                    <a:pt x="1786939" y="1566994"/>
                  </a:cubicBezTo>
                  <a:cubicBezTo>
                    <a:pt x="1785672" y="1568261"/>
                    <a:pt x="1783954" y="1568972"/>
                    <a:pt x="1782163" y="1568972"/>
                  </a:cubicBezTo>
                  <a:lnTo>
                    <a:pt x="6754" y="1568972"/>
                  </a:lnTo>
                  <a:cubicBezTo>
                    <a:pt x="4963" y="1568972"/>
                    <a:pt x="3245" y="1568261"/>
                    <a:pt x="1978" y="1566994"/>
                  </a:cubicBezTo>
                  <a:cubicBezTo>
                    <a:pt x="712" y="1565728"/>
                    <a:pt x="0" y="1564010"/>
                    <a:pt x="0" y="1562219"/>
                  </a:cubicBezTo>
                  <a:lnTo>
                    <a:pt x="0" y="6754"/>
                  </a:lnTo>
                  <a:cubicBezTo>
                    <a:pt x="0" y="4963"/>
                    <a:pt x="712" y="3245"/>
                    <a:pt x="1978" y="1978"/>
                  </a:cubicBezTo>
                  <a:cubicBezTo>
                    <a:pt x="3245" y="712"/>
                    <a:pt x="4963" y="0"/>
                    <a:pt x="675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88917" cy="1607072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91281" y="4868174"/>
            <a:ext cx="5731480" cy="5026803"/>
            <a:chOff x="0" y="0"/>
            <a:chExt cx="1788917" cy="15689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8917" cy="1568972"/>
            </a:xfrm>
            <a:custGeom>
              <a:avLst/>
              <a:gdLst/>
              <a:ahLst/>
              <a:cxnLst/>
              <a:rect l="l" t="t" r="r" b="b"/>
              <a:pathLst>
                <a:path w="1788917" h="1568972">
                  <a:moveTo>
                    <a:pt x="6754" y="0"/>
                  </a:moveTo>
                  <a:lnTo>
                    <a:pt x="1782163" y="0"/>
                  </a:lnTo>
                  <a:cubicBezTo>
                    <a:pt x="1783954" y="0"/>
                    <a:pt x="1785672" y="712"/>
                    <a:pt x="1786939" y="1978"/>
                  </a:cubicBezTo>
                  <a:cubicBezTo>
                    <a:pt x="1788205" y="3245"/>
                    <a:pt x="1788917" y="4963"/>
                    <a:pt x="1788917" y="6754"/>
                  </a:cubicBezTo>
                  <a:lnTo>
                    <a:pt x="1788917" y="1562219"/>
                  </a:lnTo>
                  <a:cubicBezTo>
                    <a:pt x="1788917" y="1564010"/>
                    <a:pt x="1788205" y="1565728"/>
                    <a:pt x="1786939" y="1566994"/>
                  </a:cubicBezTo>
                  <a:cubicBezTo>
                    <a:pt x="1785672" y="1568261"/>
                    <a:pt x="1783954" y="1568972"/>
                    <a:pt x="1782163" y="1568972"/>
                  </a:cubicBezTo>
                  <a:lnTo>
                    <a:pt x="6754" y="1568972"/>
                  </a:lnTo>
                  <a:cubicBezTo>
                    <a:pt x="4963" y="1568972"/>
                    <a:pt x="3245" y="1568261"/>
                    <a:pt x="1978" y="1566994"/>
                  </a:cubicBezTo>
                  <a:cubicBezTo>
                    <a:pt x="712" y="1565728"/>
                    <a:pt x="0" y="1564010"/>
                    <a:pt x="0" y="1562219"/>
                  </a:cubicBezTo>
                  <a:lnTo>
                    <a:pt x="0" y="6754"/>
                  </a:lnTo>
                  <a:cubicBezTo>
                    <a:pt x="0" y="4963"/>
                    <a:pt x="712" y="3245"/>
                    <a:pt x="1978" y="1978"/>
                  </a:cubicBezTo>
                  <a:cubicBezTo>
                    <a:pt x="3245" y="712"/>
                    <a:pt x="4963" y="0"/>
                    <a:pt x="675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88917" cy="1607072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23274" y="4950760"/>
            <a:ext cx="5421325" cy="481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  <a:spcBef>
                <a:spcPct val="0"/>
              </a:spcBef>
            </a:pPr>
            <a:r>
              <a:rPr lang="en-US" sz="2094" b="1" spc="2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Wrong Items Delivered</a:t>
            </a:r>
            <a:r>
              <a:rPr lang="en-US" sz="2094" spc="20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: This is a recurring issue with significant financial and reputational consequences. 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  <a:r>
              <a:rPr lang="en-US" sz="2094" b="1" spc="2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Poor Return &amp; Refund Policy:</a:t>
            </a:r>
            <a:r>
              <a:rPr lang="en-US" sz="2094" spc="20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 A cumbersome or unfair return and refund policy frustrates customers and discourages them from shopping at Myntra.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  <a:r>
              <a:rPr lang="en-US" sz="2094" b="1" spc="2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Unresponsive Customer Care:</a:t>
            </a:r>
            <a:r>
              <a:rPr lang="en-US" sz="2094" spc="20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 Customers who can't reach customer care or receive unhelpful responses are more likely to abandon Myntra altogether.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35743" y="5465110"/>
            <a:ext cx="5421325" cy="369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  <a:spcBef>
                <a:spcPct val="0"/>
              </a:spcBef>
            </a:pPr>
            <a:r>
              <a:rPr lang="en-US" sz="2094" b="1" spc="2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Delayed Deliveries: </a:t>
            </a:r>
            <a:r>
              <a:rPr lang="en-US" sz="2094" spc="20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While not as severe as wrong items, delayed deliveries can still lead to customer dissatisfaction and missed sales opportunities.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  <a:r>
              <a:rPr lang="en-US" sz="2094" b="1" spc="2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Inaccurate Product Descriptions: </a:t>
            </a:r>
            <a:r>
              <a:rPr lang="en-US" sz="2094" spc="20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Customers who receive products that don't match the descriptions online may be disappointed and less likely to trust Myntra in the future.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  <a:endParaRPr lang="en-US" sz="2094" spc="20">
              <a:solidFill>
                <a:srgbClr val="000000"/>
              </a:solidFill>
              <a:latin typeface="Canva Sans 2"/>
              <a:ea typeface="Canva Sans 2"/>
              <a:cs typeface="Canva Sans 2"/>
              <a:sym typeface="Canva Sans 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088152" y="5465110"/>
            <a:ext cx="5421325" cy="332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2"/>
              </a:lnSpc>
              <a:spcBef>
                <a:spcPct val="0"/>
              </a:spcBef>
            </a:pPr>
            <a:r>
              <a:rPr lang="en-US" sz="2094" b="1" spc="2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Damaged Products:</a:t>
            </a:r>
            <a:r>
              <a:rPr lang="en-US" sz="2094" spc="20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 Damaged products can be frustrating for customers, but Myntra's return policy should address this.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  <a:r>
              <a:rPr lang="en-US" sz="2094" b="1" spc="2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Unclear Shipping Costs</a:t>
            </a:r>
            <a:r>
              <a:rPr lang="en-US" sz="2094" spc="20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: If shipping costs are not clearly communicated upfront, customers may feel misled or dissatisfied.</a:t>
            </a:r>
          </a:p>
          <a:p>
            <a:pPr algn="l">
              <a:lnSpc>
                <a:spcPts val="2932"/>
              </a:lnSpc>
              <a:spcBef>
                <a:spcPct val="0"/>
              </a:spcBef>
            </a:pPr>
            <a:endParaRPr lang="en-US" sz="2094" spc="20">
              <a:solidFill>
                <a:srgbClr val="000000"/>
              </a:solidFill>
              <a:latin typeface="Canva Sans 2"/>
              <a:ea typeface="Canva Sans 2"/>
              <a:cs typeface="Canva Sans 2"/>
              <a:sym typeface="Canva Sans 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35306" y="8594810"/>
            <a:ext cx="4769224" cy="2384612"/>
          </a:xfrm>
          <a:custGeom>
            <a:avLst/>
            <a:gdLst/>
            <a:ahLst/>
            <a:cxnLst/>
            <a:rect l="l" t="t" r="r" b="b"/>
            <a:pathLst>
              <a:path w="4769224" h="2384612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02242" y="224783"/>
            <a:ext cx="7483515" cy="80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b="1" spc="241">
                <a:solidFill>
                  <a:srgbClr val="F47C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9188" y="1718028"/>
            <a:ext cx="17241315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Improve Order Accuracy</a:t>
            </a:r>
            <a:r>
              <a:rPr lang="en-US" sz="3399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: Implement stricter quality control measures to ensure correct items are shipped.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Simplify Return &amp; Refund Process</a:t>
            </a:r>
            <a:r>
              <a:rPr lang="en-US" sz="3399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: Make it easy and hassle-free for customers to return unwanted or wrong items.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Enhance Customer Service</a:t>
            </a:r>
            <a:r>
              <a:rPr lang="en-US" sz="3399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: Train customer service representatives to be responsive, empathetic, and offer solutions.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Transparency in Delivery Timeline</a:t>
            </a:r>
            <a:r>
              <a:rPr lang="en-US" sz="3399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s: Clearly communicate realistic delivery timeframes and update customers on any delays.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Accurate Product Descriptions</a:t>
            </a:r>
            <a:r>
              <a:rPr lang="en-US" sz="3399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: Ensure product descriptions and images accurately reflect the items being sold.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2"/>
              <a:ea typeface="Canva Sans 2"/>
              <a:cs typeface="Canva Sans 2"/>
              <a:sym typeface="Canva Sans 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444" b="-844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3062" y="2887743"/>
            <a:ext cx="6559375" cy="740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A Brief History of Myntra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Business Model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Market Position and Competitors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Marketing Mix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Website Ranking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SWOT Analysis of Myntra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Myntra’s sentiment Analysis - Impact on Business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271" spc="19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Recommendations</a:t>
            </a:r>
          </a:p>
          <a:p>
            <a:pPr algn="l">
              <a:lnSpc>
                <a:spcPts val="5332"/>
              </a:lnSpc>
              <a:spcBef>
                <a:spcPct val="0"/>
              </a:spcBef>
            </a:pPr>
            <a:endParaRPr lang="en-US" sz="3271" spc="19">
              <a:solidFill>
                <a:srgbClr val="231F20"/>
              </a:solidFill>
              <a:latin typeface="Canva Sans 1"/>
              <a:ea typeface="Canva Sans 1"/>
              <a:cs typeface="Canva Sans 1"/>
              <a:sym typeface="Canva Sans 1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033062" y="1894618"/>
            <a:ext cx="4122555" cy="864127"/>
            <a:chOff x="0" y="0"/>
            <a:chExt cx="1085776" cy="227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5776" cy="227589"/>
            </a:xfrm>
            <a:custGeom>
              <a:avLst/>
              <a:gdLst/>
              <a:ahLst/>
              <a:cxnLst/>
              <a:rect l="l" t="t" r="r" b="b"/>
              <a:pathLst>
                <a:path w="1085776" h="227589">
                  <a:moveTo>
                    <a:pt x="46949" y="0"/>
                  </a:moveTo>
                  <a:lnTo>
                    <a:pt x="1038827" y="0"/>
                  </a:lnTo>
                  <a:cubicBezTo>
                    <a:pt x="1051279" y="0"/>
                    <a:pt x="1063220" y="4946"/>
                    <a:pt x="1072025" y="13751"/>
                  </a:cubicBezTo>
                  <a:cubicBezTo>
                    <a:pt x="1080830" y="22555"/>
                    <a:pt x="1085776" y="34497"/>
                    <a:pt x="1085776" y="46949"/>
                  </a:cubicBezTo>
                  <a:lnTo>
                    <a:pt x="1085776" y="180641"/>
                  </a:lnTo>
                  <a:cubicBezTo>
                    <a:pt x="1085776" y="193092"/>
                    <a:pt x="1080830" y="205034"/>
                    <a:pt x="1072025" y="213838"/>
                  </a:cubicBezTo>
                  <a:cubicBezTo>
                    <a:pt x="1063220" y="222643"/>
                    <a:pt x="1051279" y="227589"/>
                    <a:pt x="1038827" y="227589"/>
                  </a:cubicBezTo>
                  <a:lnTo>
                    <a:pt x="46949" y="227589"/>
                  </a:lnTo>
                  <a:cubicBezTo>
                    <a:pt x="34497" y="227589"/>
                    <a:pt x="22555" y="222643"/>
                    <a:pt x="13751" y="213838"/>
                  </a:cubicBezTo>
                  <a:cubicBezTo>
                    <a:pt x="4946" y="205034"/>
                    <a:pt x="0" y="193092"/>
                    <a:pt x="0" y="180641"/>
                  </a:cubicBezTo>
                  <a:lnTo>
                    <a:pt x="0" y="46949"/>
                  </a:lnTo>
                  <a:cubicBezTo>
                    <a:pt x="0" y="34497"/>
                    <a:pt x="4946" y="22555"/>
                    <a:pt x="13751" y="13751"/>
                  </a:cubicBezTo>
                  <a:cubicBezTo>
                    <a:pt x="22555" y="4946"/>
                    <a:pt x="34497" y="0"/>
                    <a:pt x="46949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085776" cy="303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34"/>
                </a:lnSpc>
                <a:spcBef>
                  <a:spcPct val="0"/>
                </a:spcBef>
              </a:pPr>
              <a:r>
                <a:rPr lang="en-US" sz="4010" spc="862">
                  <a:solidFill>
                    <a:srgbClr val="FFFFFF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Overview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275376" y="5431056"/>
            <a:ext cx="12295876" cy="10509296"/>
          </a:xfrm>
          <a:custGeom>
            <a:avLst/>
            <a:gdLst/>
            <a:ahLst/>
            <a:cxnLst/>
            <a:rect l="l" t="t" r="r" b="b"/>
            <a:pathLst>
              <a:path w="12295876" h="10509296">
                <a:moveTo>
                  <a:pt x="0" y="0"/>
                </a:moveTo>
                <a:lnTo>
                  <a:pt x="12295876" y="0"/>
                </a:lnTo>
                <a:lnTo>
                  <a:pt x="12295876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692389" y="1894618"/>
            <a:ext cx="5147465" cy="10460936"/>
            <a:chOff x="0" y="0"/>
            <a:chExt cx="5001260" cy="10163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36801" r="-368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983480"/>
            <a:ext cx="18288000" cy="4274820"/>
          </a:xfrm>
          <a:custGeom>
            <a:avLst/>
            <a:gdLst/>
            <a:ahLst/>
            <a:cxnLst/>
            <a:rect l="l" t="t" r="r" b="b"/>
            <a:pathLst>
              <a:path w="18288000" h="4274820">
                <a:moveTo>
                  <a:pt x="0" y="0"/>
                </a:moveTo>
                <a:lnTo>
                  <a:pt x="18288000" y="0"/>
                </a:lnTo>
                <a:lnTo>
                  <a:pt x="18288000" y="4274820"/>
                </a:lnTo>
                <a:lnTo>
                  <a:pt x="0" y="427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46223" y="7334236"/>
            <a:ext cx="1420685" cy="1420685"/>
          </a:xfrm>
          <a:custGeom>
            <a:avLst/>
            <a:gdLst/>
            <a:ahLst/>
            <a:cxnLst/>
            <a:rect l="l" t="t" r="r" b="b"/>
            <a:pathLst>
              <a:path w="1420685" h="1420685">
                <a:moveTo>
                  <a:pt x="0" y="0"/>
                </a:moveTo>
                <a:lnTo>
                  <a:pt x="1420684" y="0"/>
                </a:lnTo>
                <a:lnTo>
                  <a:pt x="1420684" y="1420685"/>
                </a:lnTo>
                <a:lnTo>
                  <a:pt x="0" y="1420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3299" y="9153525"/>
            <a:ext cx="1681038" cy="92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6"/>
              </a:lnSpc>
            </a:pPr>
            <a:r>
              <a:rPr lang="en-US" sz="5382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2007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91225" y="7229461"/>
            <a:ext cx="1643280" cy="92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6"/>
              </a:lnSpc>
            </a:pPr>
            <a:r>
              <a:rPr lang="en-US" sz="5382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2014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07528" y="5398885"/>
            <a:ext cx="2537771" cy="92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36"/>
              </a:lnSpc>
            </a:pPr>
            <a:r>
              <a:rPr lang="en-US" sz="5382" b="1" dirty="0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2018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9879" y="4796675"/>
            <a:ext cx="4940026" cy="253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7"/>
              </a:lnSpc>
            </a:pPr>
            <a:r>
              <a:rPr lang="en-US" sz="3148" b="1" u="sng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The Start</a:t>
            </a:r>
          </a:p>
          <a:p>
            <a:pPr algn="ctr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Personalized gifting platform, offering customized products like T-shirts and mugs.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85175" y="7229461"/>
            <a:ext cx="1578215" cy="92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6"/>
              </a:lnSpc>
            </a:pPr>
            <a:r>
              <a:rPr lang="en-US" sz="5382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2011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67396" y="3634549"/>
            <a:ext cx="3435559" cy="189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2931" b="1" u="sng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The Shift</a:t>
            </a:r>
          </a:p>
          <a:p>
            <a:pPr algn="ctr">
              <a:lnSpc>
                <a:spcPts val="3650"/>
              </a:lnSpc>
            </a:pPr>
            <a:r>
              <a:rPr lang="en-US" sz="2607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Myntra pivoted to focus exclusively on fashion.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15686" y="3139358"/>
            <a:ext cx="3394358" cy="2339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6"/>
              </a:lnSpc>
            </a:pPr>
            <a:r>
              <a:rPr lang="en-US" sz="2976" b="1" u="sng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New Family</a:t>
            </a:r>
          </a:p>
          <a:p>
            <a:pPr algn="ctr">
              <a:lnSpc>
                <a:spcPts val="3606"/>
              </a:lnSpc>
            </a:pPr>
            <a:r>
              <a:rPr lang="en-US" sz="2576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Myntra was acquired by Flipkart, India's largest e-commerce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29980" y="6413327"/>
            <a:ext cx="4078139" cy="2600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6"/>
              </a:lnSpc>
            </a:pPr>
            <a:r>
              <a:rPr lang="en-US" sz="2976" b="1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Walmart, one of the world's largest retailers, acquired a majority stake in Flipkart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60715" y="207328"/>
            <a:ext cx="11909942" cy="118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4"/>
              </a:lnSpc>
              <a:spcBef>
                <a:spcPct val="0"/>
              </a:spcBef>
            </a:pPr>
            <a:r>
              <a:rPr lang="en-US" sz="6973" b="1" u="none" strike="noStrike" spc="348">
                <a:solidFill>
                  <a:srgbClr val="F35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A Brief History of Myntra</a:t>
            </a:r>
          </a:p>
        </p:txBody>
      </p:sp>
      <p:sp>
        <p:nvSpPr>
          <p:cNvPr id="13" name="Freeform 13"/>
          <p:cNvSpPr/>
          <p:nvPr/>
        </p:nvSpPr>
        <p:spPr>
          <a:xfrm>
            <a:off x="6153598" y="5478671"/>
            <a:ext cx="1420685" cy="1420685"/>
          </a:xfrm>
          <a:custGeom>
            <a:avLst/>
            <a:gdLst/>
            <a:ahLst/>
            <a:cxnLst/>
            <a:rect l="l" t="t" r="r" b="b"/>
            <a:pathLst>
              <a:path w="1420685" h="1420685">
                <a:moveTo>
                  <a:pt x="0" y="0"/>
                </a:moveTo>
                <a:lnTo>
                  <a:pt x="1420685" y="0"/>
                </a:lnTo>
                <a:lnTo>
                  <a:pt x="1420685" y="1420685"/>
                </a:lnTo>
                <a:lnTo>
                  <a:pt x="0" y="1420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206125" y="5478671"/>
            <a:ext cx="1420685" cy="1420685"/>
          </a:xfrm>
          <a:custGeom>
            <a:avLst/>
            <a:gdLst/>
            <a:ahLst/>
            <a:cxnLst/>
            <a:rect l="l" t="t" r="r" b="b"/>
            <a:pathLst>
              <a:path w="1420685" h="1420685">
                <a:moveTo>
                  <a:pt x="0" y="0"/>
                </a:moveTo>
                <a:lnTo>
                  <a:pt x="1420685" y="0"/>
                </a:lnTo>
                <a:lnTo>
                  <a:pt x="1420685" y="1420685"/>
                </a:lnTo>
                <a:lnTo>
                  <a:pt x="0" y="1420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658707" y="3442665"/>
            <a:ext cx="1420685" cy="1420685"/>
          </a:xfrm>
          <a:custGeom>
            <a:avLst/>
            <a:gdLst/>
            <a:ahLst/>
            <a:cxnLst/>
            <a:rect l="l" t="t" r="r" b="b"/>
            <a:pathLst>
              <a:path w="1420685" h="1420685">
                <a:moveTo>
                  <a:pt x="0" y="0"/>
                </a:moveTo>
                <a:lnTo>
                  <a:pt x="1420685" y="0"/>
                </a:lnTo>
                <a:lnTo>
                  <a:pt x="1420685" y="1420685"/>
                </a:lnTo>
                <a:lnTo>
                  <a:pt x="0" y="1420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3109746"/>
            <a:ext cx="7177254" cy="7177254"/>
            <a:chOff x="0" y="0"/>
            <a:chExt cx="3282950" cy="3282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4150" r="-236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7545802" y="4009103"/>
            <a:ext cx="1753426" cy="1753426"/>
          </a:xfrm>
          <a:custGeom>
            <a:avLst/>
            <a:gdLst/>
            <a:ahLst/>
            <a:cxnLst/>
            <a:rect l="l" t="t" r="r" b="b"/>
            <a:pathLst>
              <a:path w="1753426" h="1753426">
                <a:moveTo>
                  <a:pt x="0" y="0"/>
                </a:moveTo>
                <a:lnTo>
                  <a:pt x="1753426" y="0"/>
                </a:lnTo>
                <a:lnTo>
                  <a:pt x="1753426" y="1753426"/>
                </a:lnTo>
                <a:lnTo>
                  <a:pt x="0" y="1753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545802" y="6010511"/>
            <a:ext cx="1753426" cy="1753426"/>
          </a:xfrm>
          <a:custGeom>
            <a:avLst/>
            <a:gdLst/>
            <a:ahLst/>
            <a:cxnLst/>
            <a:rect l="l" t="t" r="r" b="b"/>
            <a:pathLst>
              <a:path w="1753426" h="1753426">
                <a:moveTo>
                  <a:pt x="0" y="0"/>
                </a:moveTo>
                <a:lnTo>
                  <a:pt x="1753426" y="0"/>
                </a:lnTo>
                <a:lnTo>
                  <a:pt x="1753426" y="1753426"/>
                </a:lnTo>
                <a:lnTo>
                  <a:pt x="0" y="17534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45802" y="8014740"/>
            <a:ext cx="1753426" cy="1753426"/>
          </a:xfrm>
          <a:custGeom>
            <a:avLst/>
            <a:gdLst/>
            <a:ahLst/>
            <a:cxnLst/>
            <a:rect l="l" t="t" r="r" b="b"/>
            <a:pathLst>
              <a:path w="1753426" h="1753426">
                <a:moveTo>
                  <a:pt x="0" y="0"/>
                </a:moveTo>
                <a:lnTo>
                  <a:pt x="1753426" y="0"/>
                </a:lnTo>
                <a:lnTo>
                  <a:pt x="1753426" y="1753426"/>
                </a:lnTo>
                <a:lnTo>
                  <a:pt x="0" y="17534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800443" y="8338694"/>
            <a:ext cx="1165786" cy="1185180"/>
          </a:xfrm>
          <a:custGeom>
            <a:avLst/>
            <a:gdLst/>
            <a:ahLst/>
            <a:cxnLst/>
            <a:rect l="l" t="t" r="r" b="b"/>
            <a:pathLst>
              <a:path w="1165786" h="1185180">
                <a:moveTo>
                  <a:pt x="0" y="0"/>
                </a:moveTo>
                <a:lnTo>
                  <a:pt x="1165786" y="0"/>
                </a:lnTo>
                <a:lnTo>
                  <a:pt x="1165786" y="1185180"/>
                </a:lnTo>
                <a:lnTo>
                  <a:pt x="0" y="1185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665261" y="4159471"/>
            <a:ext cx="1436150" cy="1531894"/>
          </a:xfrm>
          <a:custGeom>
            <a:avLst/>
            <a:gdLst/>
            <a:ahLst/>
            <a:cxnLst/>
            <a:rect l="l" t="t" r="r" b="b"/>
            <a:pathLst>
              <a:path w="1436150" h="1531894">
                <a:moveTo>
                  <a:pt x="0" y="0"/>
                </a:moveTo>
                <a:lnTo>
                  <a:pt x="1436150" y="0"/>
                </a:lnTo>
                <a:lnTo>
                  <a:pt x="1436150" y="1531894"/>
                </a:lnTo>
                <a:lnTo>
                  <a:pt x="0" y="15318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883236" y="6323208"/>
            <a:ext cx="1271920" cy="1130853"/>
          </a:xfrm>
          <a:custGeom>
            <a:avLst/>
            <a:gdLst/>
            <a:ahLst/>
            <a:cxnLst/>
            <a:rect l="l" t="t" r="r" b="b"/>
            <a:pathLst>
              <a:path w="1271920" h="1130853">
                <a:moveTo>
                  <a:pt x="0" y="0"/>
                </a:moveTo>
                <a:lnTo>
                  <a:pt x="1271920" y="0"/>
                </a:lnTo>
                <a:lnTo>
                  <a:pt x="1271920" y="1130853"/>
                </a:lnTo>
                <a:lnTo>
                  <a:pt x="0" y="11308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468168" y="4395098"/>
            <a:ext cx="7791132" cy="102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68"/>
              </a:lnSpc>
            </a:pPr>
            <a:r>
              <a:rPr lang="en-US" sz="1977" spc="19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 Myntra earns a commission on every product sold through its platform. This fee is typically a percentage of the product's selling price.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68168" y="3961199"/>
            <a:ext cx="3895566" cy="47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85"/>
              </a:lnSpc>
            </a:pPr>
            <a:r>
              <a:rPr lang="en-US" sz="2846" b="1" spc="28">
                <a:solidFill>
                  <a:srgbClr val="231F2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Commission Fees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8168" y="6396505"/>
            <a:ext cx="7791132" cy="67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68"/>
              </a:lnSpc>
            </a:pPr>
            <a:r>
              <a:rPr lang="en-US" sz="1977" spc="19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Myntra offers advertising opportunities to brands and sellers, allowing them to promote their products to a wider audience.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8168" y="5962606"/>
            <a:ext cx="2736709" cy="47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85"/>
              </a:lnSpc>
            </a:pPr>
            <a:r>
              <a:rPr lang="en-US" sz="2846" b="1" spc="28">
                <a:solidFill>
                  <a:srgbClr val="231F2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Advertising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68168" y="8400734"/>
            <a:ext cx="7791132" cy="67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68"/>
              </a:lnSpc>
            </a:pPr>
            <a:r>
              <a:rPr lang="en-US" sz="1977" spc="19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Myntra also has its own private label brands, generating additional revenue from the sale of these products.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68168" y="7966836"/>
            <a:ext cx="4268906" cy="471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85"/>
              </a:lnSpc>
            </a:pPr>
            <a:r>
              <a:rPr lang="en-US" sz="2846" b="1" spc="28">
                <a:solidFill>
                  <a:srgbClr val="231F2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Private Label Products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7426" y="527722"/>
            <a:ext cx="11961485" cy="117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4"/>
              </a:lnSpc>
              <a:spcBef>
                <a:spcPct val="0"/>
              </a:spcBef>
            </a:pPr>
            <a:r>
              <a:rPr lang="en-US" sz="6973" b="1" spc="348">
                <a:solidFill>
                  <a:srgbClr val="F350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Business Model-Myntra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66732" y="1901309"/>
            <a:ext cx="8754536" cy="38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8"/>
              </a:lnSpc>
            </a:pPr>
            <a:r>
              <a:rPr lang="en-US" sz="2298" b="1" spc="22">
                <a:solidFill>
                  <a:srgbClr val="231F2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Myntra is a leading </a:t>
            </a:r>
            <a:r>
              <a:rPr lang="en-US" sz="2298" b="1" spc="22">
                <a:solidFill>
                  <a:srgbClr val="F47C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online fashion retail p</a:t>
            </a:r>
            <a:r>
              <a:rPr lang="en-US" sz="2298" b="1" spc="22">
                <a:solidFill>
                  <a:srgbClr val="F37221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latform</a:t>
            </a:r>
            <a:r>
              <a:rPr lang="en-US" sz="2298" b="1" spc="22">
                <a:solidFill>
                  <a:srgbClr val="231F2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in India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910283" cy="10287000"/>
            <a:chOff x="0" y="0"/>
            <a:chExt cx="208336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3367" cy="2709333"/>
            </a:xfrm>
            <a:custGeom>
              <a:avLst/>
              <a:gdLst/>
              <a:ahLst/>
              <a:cxnLst/>
              <a:rect l="l" t="t" r="r" b="b"/>
              <a:pathLst>
                <a:path w="2083367" h="2709333">
                  <a:moveTo>
                    <a:pt x="0" y="0"/>
                  </a:moveTo>
                  <a:lnTo>
                    <a:pt x="2083367" y="0"/>
                  </a:lnTo>
                  <a:lnTo>
                    <a:pt x="20833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083367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30385" y="2921432"/>
            <a:ext cx="3726378" cy="37263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54923" y="179679"/>
            <a:ext cx="3683476" cy="1689736"/>
            <a:chOff x="0" y="0"/>
            <a:chExt cx="1347049" cy="6179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7049" cy="617937"/>
            </a:xfrm>
            <a:custGeom>
              <a:avLst/>
              <a:gdLst/>
              <a:ahLst/>
              <a:cxnLst/>
              <a:rect l="l" t="t" r="r" b="b"/>
              <a:pathLst>
                <a:path w="1347049" h="617937">
                  <a:moveTo>
                    <a:pt x="1143849" y="0"/>
                  </a:moveTo>
                  <a:cubicBezTo>
                    <a:pt x="1256073" y="0"/>
                    <a:pt x="1347049" y="138330"/>
                    <a:pt x="1347049" y="308969"/>
                  </a:cubicBezTo>
                  <a:cubicBezTo>
                    <a:pt x="1347049" y="479607"/>
                    <a:pt x="1256073" y="617937"/>
                    <a:pt x="1143849" y="617937"/>
                  </a:cubicBezTo>
                  <a:lnTo>
                    <a:pt x="203200" y="617937"/>
                  </a:lnTo>
                  <a:cubicBezTo>
                    <a:pt x="90976" y="617937"/>
                    <a:pt x="0" y="479607"/>
                    <a:pt x="0" y="308969"/>
                  </a:cubicBezTo>
                  <a:cubicBezTo>
                    <a:pt x="0" y="1383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47049" cy="656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r>
                <a:rPr lang="en-US" sz="2194" b="1" spc="21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Amazon Fashion:</a:t>
              </a:r>
              <a:r>
                <a:rPr lang="en-US" sz="2194" spc="21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 Known for its vast range and customer trust.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3118634">
            <a:off x="11027671" y="7155289"/>
            <a:ext cx="1985179" cy="560813"/>
          </a:xfrm>
          <a:custGeom>
            <a:avLst/>
            <a:gdLst/>
            <a:ahLst/>
            <a:cxnLst/>
            <a:rect l="l" t="t" r="r" b="b"/>
            <a:pathLst>
              <a:path w="1985179" h="560813">
                <a:moveTo>
                  <a:pt x="0" y="0"/>
                </a:moveTo>
                <a:lnTo>
                  <a:pt x="1985179" y="0"/>
                </a:lnTo>
                <a:lnTo>
                  <a:pt x="1985179" y="560813"/>
                </a:lnTo>
                <a:lnTo>
                  <a:pt x="0" y="56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7851052" flipH="1">
            <a:off x="9600984" y="1713679"/>
            <a:ext cx="1985179" cy="560813"/>
          </a:xfrm>
          <a:custGeom>
            <a:avLst/>
            <a:gdLst/>
            <a:ahLst/>
            <a:cxnLst/>
            <a:rect l="l" t="t" r="r" b="b"/>
            <a:pathLst>
              <a:path w="1985179" h="560813">
                <a:moveTo>
                  <a:pt x="1985180" y="0"/>
                </a:moveTo>
                <a:lnTo>
                  <a:pt x="0" y="0"/>
                </a:lnTo>
                <a:lnTo>
                  <a:pt x="0" y="560813"/>
                </a:lnTo>
                <a:lnTo>
                  <a:pt x="1985180" y="560813"/>
                </a:lnTo>
                <a:lnTo>
                  <a:pt x="19851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71477" y="4570122"/>
            <a:ext cx="1567117" cy="428998"/>
          </a:xfrm>
          <a:custGeom>
            <a:avLst/>
            <a:gdLst/>
            <a:ahLst/>
            <a:cxn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482789">
            <a:off x="12038173" y="2868086"/>
            <a:ext cx="1567117" cy="428998"/>
          </a:xfrm>
          <a:custGeom>
            <a:avLst/>
            <a:gdLst/>
            <a:ahLst/>
            <a:cxn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963931">
            <a:off x="12343240" y="6045800"/>
            <a:ext cx="1567117" cy="428998"/>
          </a:xfrm>
          <a:custGeom>
            <a:avLst/>
            <a:gdLst/>
            <a:ahLst/>
            <a:cxn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249445" y="4121125"/>
            <a:ext cx="2688257" cy="1397894"/>
          </a:xfrm>
          <a:custGeom>
            <a:avLst/>
            <a:gdLst/>
            <a:ahLst/>
            <a:cxnLst/>
            <a:rect l="l" t="t" r="r" b="b"/>
            <a:pathLst>
              <a:path w="2688257" h="1397894">
                <a:moveTo>
                  <a:pt x="0" y="0"/>
                </a:moveTo>
                <a:lnTo>
                  <a:pt x="2688258" y="0"/>
                </a:lnTo>
                <a:lnTo>
                  <a:pt x="2688258" y="1397894"/>
                </a:lnTo>
                <a:lnTo>
                  <a:pt x="0" y="1397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939116" y="1994085"/>
            <a:ext cx="3683476" cy="1689736"/>
            <a:chOff x="0" y="0"/>
            <a:chExt cx="1347049" cy="6179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7049" cy="617937"/>
            </a:xfrm>
            <a:custGeom>
              <a:avLst/>
              <a:gdLst/>
              <a:ahLst/>
              <a:cxnLst/>
              <a:rect l="l" t="t" r="r" b="b"/>
              <a:pathLst>
                <a:path w="1347049" h="617937">
                  <a:moveTo>
                    <a:pt x="1143849" y="0"/>
                  </a:moveTo>
                  <a:cubicBezTo>
                    <a:pt x="1256073" y="0"/>
                    <a:pt x="1347049" y="138330"/>
                    <a:pt x="1347049" y="308969"/>
                  </a:cubicBezTo>
                  <a:cubicBezTo>
                    <a:pt x="1347049" y="479607"/>
                    <a:pt x="1256073" y="617937"/>
                    <a:pt x="1143849" y="617937"/>
                  </a:cubicBezTo>
                  <a:lnTo>
                    <a:pt x="203200" y="617937"/>
                  </a:lnTo>
                  <a:cubicBezTo>
                    <a:pt x="90976" y="617937"/>
                    <a:pt x="0" y="479607"/>
                    <a:pt x="0" y="308969"/>
                  </a:cubicBezTo>
                  <a:cubicBezTo>
                    <a:pt x="0" y="1383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47049" cy="656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r>
                <a:rPr lang="en-US" sz="2194" b="1" spc="21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Flipkart Fashion: </a:t>
              </a:r>
              <a:r>
                <a:rPr lang="en-US" sz="2194" spc="21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Strong in the Indian market with competitive pricing.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457669" y="3939753"/>
            <a:ext cx="3683476" cy="1689736"/>
            <a:chOff x="0" y="0"/>
            <a:chExt cx="1347049" cy="6179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7049" cy="617937"/>
            </a:xfrm>
            <a:custGeom>
              <a:avLst/>
              <a:gdLst/>
              <a:ahLst/>
              <a:cxnLst/>
              <a:rect l="l" t="t" r="r" b="b"/>
              <a:pathLst>
                <a:path w="1347049" h="617937">
                  <a:moveTo>
                    <a:pt x="1143849" y="0"/>
                  </a:moveTo>
                  <a:cubicBezTo>
                    <a:pt x="1256073" y="0"/>
                    <a:pt x="1347049" y="138330"/>
                    <a:pt x="1347049" y="308969"/>
                  </a:cubicBezTo>
                  <a:cubicBezTo>
                    <a:pt x="1347049" y="479607"/>
                    <a:pt x="1256073" y="617937"/>
                    <a:pt x="1143849" y="617937"/>
                  </a:cubicBezTo>
                  <a:lnTo>
                    <a:pt x="203200" y="617937"/>
                  </a:lnTo>
                  <a:cubicBezTo>
                    <a:pt x="90976" y="617937"/>
                    <a:pt x="0" y="479607"/>
                    <a:pt x="0" y="308969"/>
                  </a:cubicBezTo>
                  <a:cubicBezTo>
                    <a:pt x="0" y="1383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347049" cy="656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r>
                <a:rPr lang="en-US" sz="2194" b="1" spc="21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Ajio: </a:t>
              </a:r>
              <a:r>
                <a:rPr lang="en-US" sz="2194" spc="21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Reliance-backed, known for its unique collections and branding</a:t>
              </a:r>
              <a:r>
                <a:rPr lang="en-US" sz="2194" b="1" spc="21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.</a:t>
              </a:r>
              <a:r>
                <a:rPr lang="en-US" sz="2194" spc="21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238594" y="6136891"/>
            <a:ext cx="3683476" cy="1689736"/>
            <a:chOff x="0" y="0"/>
            <a:chExt cx="1347049" cy="6179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7049" cy="617937"/>
            </a:xfrm>
            <a:custGeom>
              <a:avLst/>
              <a:gdLst/>
              <a:ahLst/>
              <a:cxnLst/>
              <a:rect l="l" t="t" r="r" b="b"/>
              <a:pathLst>
                <a:path w="1347049" h="617937">
                  <a:moveTo>
                    <a:pt x="1143849" y="0"/>
                  </a:moveTo>
                  <a:cubicBezTo>
                    <a:pt x="1256073" y="0"/>
                    <a:pt x="1347049" y="138330"/>
                    <a:pt x="1347049" y="308969"/>
                  </a:cubicBezTo>
                  <a:cubicBezTo>
                    <a:pt x="1347049" y="479607"/>
                    <a:pt x="1256073" y="617937"/>
                    <a:pt x="1143849" y="617937"/>
                  </a:cubicBezTo>
                  <a:lnTo>
                    <a:pt x="203200" y="617937"/>
                  </a:lnTo>
                  <a:cubicBezTo>
                    <a:pt x="90976" y="617937"/>
                    <a:pt x="0" y="479607"/>
                    <a:pt x="0" y="308969"/>
                  </a:cubicBezTo>
                  <a:cubicBezTo>
                    <a:pt x="0" y="1383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347049" cy="656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r>
                <a:rPr lang="en-US" sz="2194" b="1" spc="21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Nykaa Fashion</a:t>
              </a:r>
              <a:r>
                <a:rPr lang="en-US" sz="2194" spc="21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: A rising star in the fashion e-commerce sector.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852565" y="7950451"/>
            <a:ext cx="3683476" cy="1689736"/>
            <a:chOff x="0" y="0"/>
            <a:chExt cx="1347049" cy="61793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47049" cy="617937"/>
            </a:xfrm>
            <a:custGeom>
              <a:avLst/>
              <a:gdLst/>
              <a:ahLst/>
              <a:cxnLst/>
              <a:rect l="l" t="t" r="r" b="b"/>
              <a:pathLst>
                <a:path w="1347049" h="617937">
                  <a:moveTo>
                    <a:pt x="1143849" y="0"/>
                  </a:moveTo>
                  <a:cubicBezTo>
                    <a:pt x="1256073" y="0"/>
                    <a:pt x="1347049" y="138330"/>
                    <a:pt x="1347049" y="308969"/>
                  </a:cubicBezTo>
                  <a:cubicBezTo>
                    <a:pt x="1347049" y="479607"/>
                    <a:pt x="1256073" y="617937"/>
                    <a:pt x="1143849" y="617937"/>
                  </a:cubicBezTo>
                  <a:lnTo>
                    <a:pt x="203200" y="617937"/>
                  </a:lnTo>
                  <a:cubicBezTo>
                    <a:pt x="90976" y="617937"/>
                    <a:pt x="0" y="479607"/>
                    <a:pt x="0" y="308969"/>
                  </a:cubicBezTo>
                  <a:cubicBezTo>
                    <a:pt x="0" y="1383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347049" cy="656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r>
                <a:rPr lang="en-US" sz="2194" b="1" spc="21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Tata CLiQ: </a:t>
              </a:r>
              <a:r>
                <a:rPr lang="en-US" sz="2194" spc="21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Offers a premium shopping experience with a focus on quality. </a:t>
              </a:r>
            </a:p>
          </p:txBody>
        </p:sp>
      </p:grpSp>
      <p:sp>
        <p:nvSpPr>
          <p:cNvPr id="29" name="Freeform 29"/>
          <p:cNvSpPr/>
          <p:nvPr/>
        </p:nvSpPr>
        <p:spPr>
          <a:xfrm rot="5654249">
            <a:off x="9220477" y="7266027"/>
            <a:ext cx="1567117" cy="428998"/>
          </a:xfrm>
          <a:custGeom>
            <a:avLst/>
            <a:gdLst/>
            <a:ahLst/>
            <a:cxn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8336784" y="8315893"/>
            <a:ext cx="4334693" cy="1689736"/>
            <a:chOff x="0" y="0"/>
            <a:chExt cx="1585199" cy="61793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85199" cy="617937"/>
            </a:xfrm>
            <a:custGeom>
              <a:avLst/>
              <a:gdLst/>
              <a:ahLst/>
              <a:cxnLst/>
              <a:rect l="l" t="t" r="r" b="b"/>
              <a:pathLst>
                <a:path w="1585199" h="617937">
                  <a:moveTo>
                    <a:pt x="1381999" y="0"/>
                  </a:moveTo>
                  <a:cubicBezTo>
                    <a:pt x="1494223" y="0"/>
                    <a:pt x="1585199" y="138330"/>
                    <a:pt x="1585199" y="308969"/>
                  </a:cubicBezTo>
                  <a:cubicBezTo>
                    <a:pt x="1585199" y="479607"/>
                    <a:pt x="1494223" y="617937"/>
                    <a:pt x="1381999" y="617937"/>
                  </a:cubicBezTo>
                  <a:lnTo>
                    <a:pt x="203200" y="617937"/>
                  </a:lnTo>
                  <a:cubicBezTo>
                    <a:pt x="90976" y="617937"/>
                    <a:pt x="0" y="479607"/>
                    <a:pt x="0" y="308969"/>
                  </a:cubicBezTo>
                  <a:cubicBezTo>
                    <a:pt x="0" y="13833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251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585199" cy="656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r>
                <a:rPr lang="en-US" sz="2194" b="1" spc="21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Brand Websites : </a:t>
              </a:r>
              <a:r>
                <a:rPr lang="en-US" sz="2194" spc="21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Nowadays, every brand has their own digital footprint</a:t>
              </a:r>
              <a:r>
                <a:rPr lang="en-US" sz="2194" b="1" spc="21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 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42372" y="2745867"/>
            <a:ext cx="6202113" cy="1642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  <a:spcBef>
                <a:spcPct val="0"/>
              </a:spcBef>
            </a:pPr>
            <a:r>
              <a:rPr lang="en-US" sz="4833" b="1" spc="241">
                <a:solidFill>
                  <a:srgbClr val="FDFBFB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Market Position and Competitors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91" y="4727471"/>
            <a:ext cx="7803595" cy="2040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FDFBFB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Myntra continues to hold a dominant position in the Indian online fashion market. It's estimated to have a market share of around 40-45%.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5082" y="1419591"/>
            <a:ext cx="3420889" cy="1344667"/>
            <a:chOff x="0" y="0"/>
            <a:chExt cx="1067732" cy="4196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67732" cy="457799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b="1" spc="20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Place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53872" y="1419591"/>
            <a:ext cx="3420889" cy="1344667"/>
            <a:chOff x="0" y="0"/>
            <a:chExt cx="1067732" cy="4196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7732" cy="457799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b="1" spc="20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Promotion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97151" y="1419591"/>
            <a:ext cx="3420889" cy="1344667"/>
            <a:chOff x="0" y="0"/>
            <a:chExt cx="1067732" cy="4196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67732" cy="457799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b="1" spc="20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Price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68237" y="1419591"/>
            <a:ext cx="3420889" cy="1344667"/>
            <a:chOff x="0" y="0"/>
            <a:chExt cx="1067732" cy="4196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67732" cy="457799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b="1" spc="20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Product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68237" y="2879870"/>
            <a:ext cx="3420889" cy="1344667"/>
            <a:chOff x="0" y="0"/>
            <a:chExt cx="1067732" cy="4196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 Clothing, footwear, accessories, and beauty products for men, women, and children.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692459" y="110981"/>
            <a:ext cx="8056958" cy="91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37"/>
              </a:lnSpc>
              <a:spcBef>
                <a:spcPct val="0"/>
              </a:spcBef>
            </a:pPr>
            <a:r>
              <a:rPr lang="en-US" sz="5462" b="1" spc="273">
                <a:solidFill>
                  <a:srgbClr val="F47C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Marketing Mix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497151" y="2879870"/>
            <a:ext cx="3420889" cy="1344667"/>
            <a:chOff x="0" y="0"/>
            <a:chExt cx="1067732" cy="41969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competitive pricing, often with regular sales and discounts.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26065" y="2879870"/>
            <a:ext cx="3420889" cy="1344667"/>
            <a:chOff x="0" y="0"/>
            <a:chExt cx="1067732" cy="41969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 online marketplace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553872" y="2879870"/>
            <a:ext cx="3420889" cy="1344667"/>
            <a:chOff x="0" y="0"/>
            <a:chExt cx="1067732" cy="41969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 mix of digital marketing channels, including social media, email marketing, and influencer partnerships.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71792" y="1419591"/>
            <a:ext cx="3420889" cy="1344667"/>
            <a:chOff x="0" y="0"/>
            <a:chExt cx="1067732" cy="41969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67732" cy="457799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71792" y="2879870"/>
            <a:ext cx="3420889" cy="1344667"/>
            <a:chOff x="0" y="0"/>
            <a:chExt cx="1067732" cy="41969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067732" cy="457799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b="1" spc="20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Myntra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968237" y="4336066"/>
            <a:ext cx="3420889" cy="1344667"/>
            <a:chOff x="0" y="0"/>
            <a:chExt cx="1067732" cy="41969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offers a vast selection of fashion products, with a focus on international brands.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497151" y="4336066"/>
            <a:ext cx="3420889" cy="1344667"/>
            <a:chOff x="0" y="0"/>
            <a:chExt cx="1067732" cy="41969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 competitive pricing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026065" y="4336066"/>
            <a:ext cx="3420889" cy="1344667"/>
            <a:chOff x="0" y="0"/>
            <a:chExt cx="1067732" cy="41969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 online marketplace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4553872" y="4336066"/>
            <a:ext cx="3420889" cy="1344667"/>
            <a:chOff x="0" y="0"/>
            <a:chExt cx="1067732" cy="41969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 mix of digital marketing channels, including social media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71792" y="4336066"/>
            <a:ext cx="3420889" cy="1344667"/>
            <a:chOff x="0" y="0"/>
            <a:chExt cx="1067732" cy="419699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067732" cy="457799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b="1" spc="20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Amazon Fashion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968237" y="5792262"/>
            <a:ext cx="3420889" cy="1344667"/>
            <a:chOff x="0" y="0"/>
            <a:chExt cx="1067732" cy="41969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Focuses on Indian brands and offers a curated selection of trendy fashion items.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7497151" y="5792262"/>
            <a:ext cx="3420889" cy="1344667"/>
            <a:chOff x="0" y="0"/>
            <a:chExt cx="1067732" cy="41969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 affordable prices and frequent discounts, budget-conscious shoppers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1026065" y="5792262"/>
            <a:ext cx="3420889" cy="1344667"/>
            <a:chOff x="0" y="0"/>
            <a:chExt cx="1067732" cy="41969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online marketplace and Trends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4553872" y="5792262"/>
            <a:ext cx="3420889" cy="1344667"/>
            <a:chOff x="0" y="0"/>
            <a:chExt cx="1067732" cy="419699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digital marketing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271792" y="5792262"/>
            <a:ext cx="3420889" cy="1344667"/>
            <a:chOff x="0" y="0"/>
            <a:chExt cx="1067732" cy="419699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1067732" cy="457799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b="1" spc="20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AJIO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3968237" y="7248457"/>
            <a:ext cx="3420889" cy="1344667"/>
            <a:chOff x="0" y="0"/>
            <a:chExt cx="1067732" cy="419699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Offers a wide range of products, including fashion, electronics, and home goods.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7497151" y="7248457"/>
            <a:ext cx="3420889" cy="1344667"/>
            <a:chOff x="0" y="0"/>
            <a:chExt cx="1067732" cy="419699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competitive pricing, especially for products from the Tata Group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1026065" y="7248457"/>
            <a:ext cx="3420889" cy="1344667"/>
            <a:chOff x="0" y="0"/>
            <a:chExt cx="1067732" cy="419699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 online marketplace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4553872" y="7248457"/>
            <a:ext cx="3420889" cy="1344667"/>
            <a:chOff x="0" y="0"/>
            <a:chExt cx="1067732" cy="419699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digital marketing and partnerships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271792" y="7248457"/>
            <a:ext cx="3420889" cy="1344667"/>
            <a:chOff x="0" y="0"/>
            <a:chExt cx="1067732" cy="419699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0" y="-38100"/>
              <a:ext cx="1067732" cy="457799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b="1" spc="20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TataCliq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3968237" y="8704653"/>
            <a:ext cx="3420889" cy="1344667"/>
            <a:chOff x="0" y="0"/>
            <a:chExt cx="1067732" cy="419699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Primarily a beauty and personal care platform, Nykaa also offers a limited range of fashion accessories.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7497151" y="8704653"/>
            <a:ext cx="3420889" cy="1344667"/>
            <a:chOff x="0" y="0"/>
            <a:chExt cx="1067732" cy="419699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Quality conscious's  higher side in terms of pricing</a:t>
              </a: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1026065" y="8704653"/>
            <a:ext cx="3420889" cy="1344667"/>
            <a:chOff x="0" y="0"/>
            <a:chExt cx="1067732" cy="419699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 online marketplace with physical stores in select cities.</a:t>
              </a:r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4553872" y="8704653"/>
            <a:ext cx="3420889" cy="1344667"/>
            <a:chOff x="0" y="0"/>
            <a:chExt cx="1067732" cy="419699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0" y="-28575"/>
              <a:ext cx="1067732" cy="448274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086"/>
                </a:lnSpc>
              </a:pPr>
              <a:r>
                <a:rPr lang="en-US" sz="1490" b="1" spc="14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personal care influencers</a:t>
              </a:r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271792" y="8704653"/>
            <a:ext cx="3420889" cy="1344667"/>
            <a:chOff x="0" y="0"/>
            <a:chExt cx="1067732" cy="419699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1067732" cy="419699"/>
            </a:xfrm>
            <a:custGeom>
              <a:avLst/>
              <a:gdLst/>
              <a:ahLst/>
              <a:cxnLst/>
              <a:rect l="l" t="t" r="r" b="b"/>
              <a:pathLst>
                <a:path w="1067732" h="419699">
                  <a:moveTo>
                    <a:pt x="11316" y="0"/>
                  </a:moveTo>
                  <a:lnTo>
                    <a:pt x="1056417" y="0"/>
                  </a:lnTo>
                  <a:cubicBezTo>
                    <a:pt x="1062666" y="0"/>
                    <a:pt x="1067732" y="5066"/>
                    <a:pt x="1067732" y="11316"/>
                  </a:cubicBezTo>
                  <a:lnTo>
                    <a:pt x="1067732" y="408384"/>
                  </a:lnTo>
                  <a:cubicBezTo>
                    <a:pt x="1067732" y="411385"/>
                    <a:pt x="1066540" y="414263"/>
                    <a:pt x="1064418" y="416385"/>
                  </a:cubicBezTo>
                  <a:cubicBezTo>
                    <a:pt x="1062296" y="418507"/>
                    <a:pt x="1059418" y="419699"/>
                    <a:pt x="1056417" y="419699"/>
                  </a:cubicBezTo>
                  <a:lnTo>
                    <a:pt x="11316" y="419699"/>
                  </a:lnTo>
                  <a:cubicBezTo>
                    <a:pt x="8315" y="419699"/>
                    <a:pt x="5436" y="418507"/>
                    <a:pt x="3314" y="416385"/>
                  </a:cubicBezTo>
                  <a:cubicBezTo>
                    <a:pt x="1192" y="414263"/>
                    <a:pt x="0" y="411385"/>
                    <a:pt x="0" y="408384"/>
                  </a:cubicBezTo>
                  <a:lnTo>
                    <a:pt x="0" y="11316"/>
                  </a:lnTo>
                  <a:cubicBezTo>
                    <a:pt x="0" y="8315"/>
                    <a:pt x="1192" y="5436"/>
                    <a:pt x="3314" y="3314"/>
                  </a:cubicBezTo>
                  <a:cubicBezTo>
                    <a:pt x="5436" y="1192"/>
                    <a:pt x="8315" y="0"/>
                    <a:pt x="11316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92"/>
            <p:cNvSpPr txBox="1"/>
            <p:nvPr/>
          </p:nvSpPr>
          <p:spPr>
            <a:xfrm>
              <a:off x="0" y="-38100"/>
              <a:ext cx="1067732" cy="457799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b="1" spc="20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Nykaa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75815" y="1811245"/>
            <a:ext cx="6983485" cy="1672110"/>
            <a:chOff x="0" y="0"/>
            <a:chExt cx="2179695" cy="521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9695" cy="521901"/>
            </a:xfrm>
            <a:custGeom>
              <a:avLst/>
              <a:gdLst/>
              <a:ahLst/>
              <a:cxnLst/>
              <a:rect l="l" t="t" r="r" b="b"/>
              <a:pathLst>
                <a:path w="2179695" h="521901">
                  <a:moveTo>
                    <a:pt x="19955" y="0"/>
                  </a:moveTo>
                  <a:lnTo>
                    <a:pt x="2159740" y="0"/>
                  </a:lnTo>
                  <a:cubicBezTo>
                    <a:pt x="2170761" y="0"/>
                    <a:pt x="2179695" y="8934"/>
                    <a:pt x="2179695" y="19955"/>
                  </a:cubicBezTo>
                  <a:lnTo>
                    <a:pt x="2179695" y="501946"/>
                  </a:lnTo>
                  <a:cubicBezTo>
                    <a:pt x="2179695" y="507239"/>
                    <a:pt x="2177592" y="512314"/>
                    <a:pt x="2173850" y="516056"/>
                  </a:cubicBezTo>
                  <a:cubicBezTo>
                    <a:pt x="2170108" y="519799"/>
                    <a:pt x="2165032" y="521901"/>
                    <a:pt x="2159740" y="521901"/>
                  </a:cubicBezTo>
                  <a:lnTo>
                    <a:pt x="19955" y="521901"/>
                  </a:lnTo>
                  <a:cubicBezTo>
                    <a:pt x="8934" y="521901"/>
                    <a:pt x="0" y="512967"/>
                    <a:pt x="0" y="501946"/>
                  </a:cubicBezTo>
                  <a:lnTo>
                    <a:pt x="0" y="19955"/>
                  </a:lnTo>
                  <a:cubicBezTo>
                    <a:pt x="0" y="8934"/>
                    <a:pt x="8934" y="0"/>
                    <a:pt x="199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79695" cy="569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8302" y="1647492"/>
            <a:ext cx="1782567" cy="523404"/>
            <a:chOff x="0" y="0"/>
            <a:chExt cx="405394" cy="1190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394" cy="119033"/>
            </a:xfrm>
            <a:custGeom>
              <a:avLst/>
              <a:gdLst/>
              <a:ahLst/>
              <a:cxnLst/>
              <a:rect l="l" t="t" r="r" b="b"/>
              <a:pathLst>
                <a:path w="405394" h="119033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r>
                <a:rPr lang="en-US" sz="2294" b="1" spc="22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19850" y="4533791"/>
            <a:ext cx="6895415" cy="2001964"/>
            <a:chOff x="0" y="0"/>
            <a:chExt cx="2152206" cy="624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2206" cy="624856"/>
            </a:xfrm>
            <a:custGeom>
              <a:avLst/>
              <a:gdLst/>
              <a:ahLst/>
              <a:cxnLst/>
              <a:rect l="l" t="t" r="r" b="b"/>
              <a:pathLst>
                <a:path w="2152206" h="624856">
                  <a:moveTo>
                    <a:pt x="20210" y="0"/>
                  </a:moveTo>
                  <a:lnTo>
                    <a:pt x="2131996" y="0"/>
                  </a:lnTo>
                  <a:cubicBezTo>
                    <a:pt x="2143158" y="0"/>
                    <a:pt x="2152206" y="9048"/>
                    <a:pt x="2152206" y="20210"/>
                  </a:cubicBezTo>
                  <a:lnTo>
                    <a:pt x="2152206" y="604646"/>
                  </a:lnTo>
                  <a:cubicBezTo>
                    <a:pt x="2152206" y="615808"/>
                    <a:pt x="2143158" y="624856"/>
                    <a:pt x="2131996" y="624856"/>
                  </a:cubicBezTo>
                  <a:lnTo>
                    <a:pt x="20210" y="624856"/>
                  </a:lnTo>
                  <a:cubicBezTo>
                    <a:pt x="9048" y="624856"/>
                    <a:pt x="0" y="615808"/>
                    <a:pt x="0" y="604646"/>
                  </a:cubicBezTo>
                  <a:lnTo>
                    <a:pt x="0" y="20210"/>
                  </a:lnTo>
                  <a:cubicBezTo>
                    <a:pt x="0" y="9048"/>
                    <a:pt x="9048" y="0"/>
                    <a:pt x="20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152206" cy="672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012337" y="4370037"/>
            <a:ext cx="1782567" cy="523404"/>
            <a:chOff x="0" y="0"/>
            <a:chExt cx="405394" cy="1190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5394" cy="119033"/>
            </a:xfrm>
            <a:custGeom>
              <a:avLst/>
              <a:gdLst/>
              <a:ahLst/>
              <a:cxnLst/>
              <a:rect l="l" t="t" r="r" b="b"/>
              <a:pathLst>
                <a:path w="405394" h="119033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r>
                <a:rPr lang="en-US" sz="2294" b="1" spc="22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63885" y="7586190"/>
            <a:ext cx="6802510" cy="1672110"/>
            <a:chOff x="0" y="0"/>
            <a:chExt cx="2123208" cy="521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3208" cy="521901"/>
            </a:xfrm>
            <a:custGeom>
              <a:avLst/>
              <a:gdLst/>
              <a:ahLst/>
              <a:cxnLst/>
              <a:rect l="l" t="t" r="r" b="b"/>
              <a:pathLst>
                <a:path w="2123208" h="521901">
                  <a:moveTo>
                    <a:pt x="20486" y="0"/>
                  </a:moveTo>
                  <a:lnTo>
                    <a:pt x="2102723" y="0"/>
                  </a:lnTo>
                  <a:cubicBezTo>
                    <a:pt x="2108156" y="0"/>
                    <a:pt x="2113366" y="2158"/>
                    <a:pt x="2117208" y="6000"/>
                  </a:cubicBezTo>
                  <a:cubicBezTo>
                    <a:pt x="2121050" y="9842"/>
                    <a:pt x="2123208" y="15053"/>
                    <a:pt x="2123208" y="20486"/>
                  </a:cubicBezTo>
                  <a:lnTo>
                    <a:pt x="2123208" y="501415"/>
                  </a:lnTo>
                  <a:cubicBezTo>
                    <a:pt x="2123208" y="506849"/>
                    <a:pt x="2121050" y="512059"/>
                    <a:pt x="2117208" y="515901"/>
                  </a:cubicBezTo>
                  <a:cubicBezTo>
                    <a:pt x="2113366" y="519743"/>
                    <a:pt x="2108156" y="521901"/>
                    <a:pt x="2102723" y="521901"/>
                  </a:cubicBezTo>
                  <a:lnTo>
                    <a:pt x="20486" y="521901"/>
                  </a:lnTo>
                  <a:cubicBezTo>
                    <a:pt x="15053" y="521901"/>
                    <a:pt x="9842" y="519743"/>
                    <a:pt x="6000" y="515901"/>
                  </a:cubicBezTo>
                  <a:cubicBezTo>
                    <a:pt x="2158" y="512059"/>
                    <a:pt x="0" y="506849"/>
                    <a:pt x="0" y="501415"/>
                  </a:cubicBezTo>
                  <a:lnTo>
                    <a:pt x="0" y="20486"/>
                  </a:lnTo>
                  <a:cubicBezTo>
                    <a:pt x="0" y="15053"/>
                    <a:pt x="2158" y="9842"/>
                    <a:pt x="6000" y="6000"/>
                  </a:cubicBezTo>
                  <a:cubicBezTo>
                    <a:pt x="9842" y="2158"/>
                    <a:pt x="15053" y="0"/>
                    <a:pt x="204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123208" cy="569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056372" y="7422437"/>
            <a:ext cx="1782567" cy="523404"/>
            <a:chOff x="0" y="0"/>
            <a:chExt cx="405394" cy="119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5394" cy="119033"/>
            </a:xfrm>
            <a:custGeom>
              <a:avLst/>
              <a:gdLst/>
              <a:ahLst/>
              <a:cxnLst/>
              <a:rect l="l" t="t" r="r" b="b"/>
              <a:pathLst>
                <a:path w="405394" h="119033">
                  <a:moveTo>
                    <a:pt x="59517" y="0"/>
                  </a:moveTo>
                  <a:lnTo>
                    <a:pt x="345878" y="0"/>
                  </a:lnTo>
                  <a:cubicBezTo>
                    <a:pt x="378748" y="0"/>
                    <a:pt x="405394" y="26647"/>
                    <a:pt x="405394" y="59517"/>
                  </a:cubicBezTo>
                  <a:lnTo>
                    <a:pt x="405394" y="59517"/>
                  </a:lnTo>
                  <a:cubicBezTo>
                    <a:pt x="405394" y="92387"/>
                    <a:pt x="378748" y="119033"/>
                    <a:pt x="345878" y="119033"/>
                  </a:cubicBezTo>
                  <a:lnTo>
                    <a:pt x="59517" y="119033"/>
                  </a:lnTo>
                  <a:cubicBezTo>
                    <a:pt x="26647" y="119033"/>
                    <a:pt x="0" y="92387"/>
                    <a:pt x="0" y="59517"/>
                  </a:cubicBezTo>
                  <a:lnTo>
                    <a:pt x="0" y="59517"/>
                  </a:lnTo>
                  <a:cubicBezTo>
                    <a:pt x="0" y="26647"/>
                    <a:pt x="26647" y="0"/>
                    <a:pt x="59517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05394" cy="166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2"/>
                </a:lnSpc>
              </a:pPr>
              <a:r>
                <a:rPr lang="en-US" sz="2294" b="1" spc="22">
                  <a:solidFill>
                    <a:srgbClr val="FFFFFF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03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595951" y="397406"/>
            <a:ext cx="9144471" cy="9144471"/>
          </a:xfrm>
          <a:custGeom>
            <a:avLst/>
            <a:gdLst/>
            <a:ahLst/>
            <a:cxnLst/>
            <a:rect l="l" t="t" r="r" b="b"/>
            <a:pathLst>
              <a:path w="9144471" h="9144471">
                <a:moveTo>
                  <a:pt x="0" y="0"/>
                </a:moveTo>
                <a:lnTo>
                  <a:pt x="9144470" y="0"/>
                </a:lnTo>
                <a:lnTo>
                  <a:pt x="9144470" y="9144470"/>
                </a:lnTo>
                <a:lnTo>
                  <a:pt x="0" y="9144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9578150" y="528778"/>
            <a:ext cx="8536281" cy="1642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4833" b="1" spc="241">
                <a:solidFill>
                  <a:srgbClr val="F47C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Where Did Myntra Spend?</a:t>
            </a:r>
          </a:p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endParaRPr lang="en-US" sz="4833" b="1" spc="241">
              <a:solidFill>
                <a:srgbClr val="F47C00"/>
              </a:solidFill>
              <a:latin typeface="Canva Sans 1 Bold"/>
              <a:ea typeface="Canva Sans 1 Bold"/>
              <a:cs typeface="Canva Sans 1 Bold"/>
              <a:sym typeface="Canva Sans 1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698237" y="2208039"/>
            <a:ext cx="6138640" cy="1044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2"/>
              </a:lnSpc>
              <a:spcBef>
                <a:spcPct val="0"/>
              </a:spcBef>
            </a:pPr>
            <a:r>
              <a:rPr lang="en-US" sz="1994" b="1" spc="19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Cost Of Materials Consumed: </a:t>
            </a:r>
            <a:r>
              <a:rPr lang="en-US" sz="1994" spc="19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The startup spent INR 2,165.7 Cr on procurement, an increase of 22% from INR 1,770 Cr in FY22. 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44690" y="4931541"/>
            <a:ext cx="6138640" cy="139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2"/>
              </a:lnSpc>
              <a:spcBef>
                <a:spcPct val="0"/>
              </a:spcBef>
            </a:pPr>
            <a:r>
              <a:rPr lang="en-US" sz="1994" b="1" spc="19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Advertising Expenses: </a:t>
            </a:r>
            <a:r>
              <a:rPr lang="en-US" sz="1994" spc="19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Myntra spent almost 40% of its revenue from operations on advertising in FY23. Its advertising expenses zoomed 36% to INR 1,758.8 Cr from INR 1,298 Cr in FY22.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76971" y="7983941"/>
            <a:ext cx="6138640" cy="1044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2"/>
              </a:lnSpc>
              <a:spcBef>
                <a:spcPct val="0"/>
              </a:spcBef>
            </a:pPr>
            <a:r>
              <a:rPr lang="en-US" sz="1994" b="1" spc="19">
                <a:solidFill>
                  <a:srgbClr val="000000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Employee Benefit Expenses: </a:t>
            </a:r>
            <a:r>
              <a:rPr lang="en-US" sz="1994" spc="19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Employee costs rose 21% to INR 631.8 Cr in FY23 from INR 522.5 Cr in the previous fiscal year.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6326" y="495531"/>
            <a:ext cx="15298600" cy="9408639"/>
          </a:xfrm>
          <a:custGeom>
            <a:avLst/>
            <a:gdLst/>
            <a:ahLst/>
            <a:cxnLst/>
            <a:rect l="l" t="t" r="r" b="b"/>
            <a:pathLst>
              <a:path w="15298600" h="9408639">
                <a:moveTo>
                  <a:pt x="0" y="0"/>
                </a:moveTo>
                <a:lnTo>
                  <a:pt x="15298600" y="0"/>
                </a:lnTo>
                <a:lnTo>
                  <a:pt x="15298600" y="9408638"/>
                </a:lnTo>
                <a:lnTo>
                  <a:pt x="0" y="9408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57878" y="1641300"/>
            <a:ext cx="4253917" cy="1457618"/>
            <a:chOff x="0" y="0"/>
            <a:chExt cx="941463" cy="3225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9100" y="0"/>
                  </a:moveTo>
                  <a:lnTo>
                    <a:pt x="932363" y="0"/>
                  </a:lnTo>
                  <a:cubicBezTo>
                    <a:pt x="937389" y="0"/>
                    <a:pt x="941463" y="4074"/>
                    <a:pt x="941463" y="9100"/>
                  </a:cubicBezTo>
                  <a:lnTo>
                    <a:pt x="941463" y="313495"/>
                  </a:lnTo>
                  <a:cubicBezTo>
                    <a:pt x="941463" y="315909"/>
                    <a:pt x="940504" y="318223"/>
                    <a:pt x="938797" y="319930"/>
                  </a:cubicBezTo>
                  <a:cubicBezTo>
                    <a:pt x="937091" y="321636"/>
                    <a:pt x="934776" y="322595"/>
                    <a:pt x="932363" y="322595"/>
                  </a:cubicBezTo>
                  <a:lnTo>
                    <a:pt x="9100" y="322595"/>
                  </a:lnTo>
                  <a:cubicBezTo>
                    <a:pt x="4074" y="322595"/>
                    <a:pt x="0" y="318521"/>
                    <a:pt x="0" y="313495"/>
                  </a:cubicBezTo>
                  <a:lnTo>
                    <a:pt x="0" y="9100"/>
                  </a:lnTo>
                  <a:cubicBezTo>
                    <a:pt x="0" y="4074"/>
                    <a:pt x="4074" y="0"/>
                    <a:pt x="9100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spc="20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Opportunities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45971" y="1641300"/>
            <a:ext cx="4253917" cy="1457618"/>
            <a:chOff x="0" y="0"/>
            <a:chExt cx="941463" cy="3225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9100" y="0"/>
                  </a:moveTo>
                  <a:lnTo>
                    <a:pt x="932363" y="0"/>
                  </a:lnTo>
                  <a:cubicBezTo>
                    <a:pt x="937389" y="0"/>
                    <a:pt x="941463" y="4074"/>
                    <a:pt x="941463" y="9100"/>
                  </a:cubicBezTo>
                  <a:lnTo>
                    <a:pt x="941463" y="313495"/>
                  </a:lnTo>
                  <a:cubicBezTo>
                    <a:pt x="941463" y="315909"/>
                    <a:pt x="940504" y="318223"/>
                    <a:pt x="938797" y="319930"/>
                  </a:cubicBezTo>
                  <a:cubicBezTo>
                    <a:pt x="937091" y="321636"/>
                    <a:pt x="934776" y="322595"/>
                    <a:pt x="932363" y="322595"/>
                  </a:cubicBezTo>
                  <a:lnTo>
                    <a:pt x="9100" y="322595"/>
                  </a:lnTo>
                  <a:cubicBezTo>
                    <a:pt x="4074" y="322595"/>
                    <a:pt x="0" y="318521"/>
                    <a:pt x="0" y="313495"/>
                  </a:cubicBezTo>
                  <a:lnTo>
                    <a:pt x="0" y="9100"/>
                  </a:lnTo>
                  <a:cubicBezTo>
                    <a:pt x="0" y="4074"/>
                    <a:pt x="4074" y="0"/>
                    <a:pt x="9100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spc="20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Threats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70852" y="1641300"/>
            <a:ext cx="4253917" cy="1457618"/>
            <a:chOff x="0" y="0"/>
            <a:chExt cx="941463" cy="3225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9100" y="0"/>
                  </a:moveTo>
                  <a:lnTo>
                    <a:pt x="932363" y="0"/>
                  </a:lnTo>
                  <a:cubicBezTo>
                    <a:pt x="937389" y="0"/>
                    <a:pt x="941463" y="4074"/>
                    <a:pt x="941463" y="9100"/>
                  </a:cubicBezTo>
                  <a:lnTo>
                    <a:pt x="941463" y="313495"/>
                  </a:lnTo>
                  <a:cubicBezTo>
                    <a:pt x="941463" y="315909"/>
                    <a:pt x="940504" y="318223"/>
                    <a:pt x="938797" y="319930"/>
                  </a:cubicBezTo>
                  <a:cubicBezTo>
                    <a:pt x="937091" y="321636"/>
                    <a:pt x="934776" y="322595"/>
                    <a:pt x="932363" y="322595"/>
                  </a:cubicBezTo>
                  <a:lnTo>
                    <a:pt x="9100" y="322595"/>
                  </a:lnTo>
                  <a:cubicBezTo>
                    <a:pt x="4074" y="322595"/>
                    <a:pt x="0" y="318521"/>
                    <a:pt x="0" y="313495"/>
                  </a:cubicBezTo>
                  <a:lnTo>
                    <a:pt x="0" y="9100"/>
                  </a:lnTo>
                  <a:cubicBezTo>
                    <a:pt x="0" y="4074"/>
                    <a:pt x="4074" y="0"/>
                    <a:pt x="9100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spc="20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Weaknesses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2605" y="1641300"/>
            <a:ext cx="4253917" cy="1457618"/>
            <a:chOff x="0" y="0"/>
            <a:chExt cx="941463" cy="3225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9100" y="0"/>
                  </a:moveTo>
                  <a:lnTo>
                    <a:pt x="932363" y="0"/>
                  </a:lnTo>
                  <a:cubicBezTo>
                    <a:pt x="937389" y="0"/>
                    <a:pt x="941463" y="4074"/>
                    <a:pt x="941463" y="9100"/>
                  </a:cubicBezTo>
                  <a:lnTo>
                    <a:pt x="941463" y="313495"/>
                  </a:lnTo>
                  <a:cubicBezTo>
                    <a:pt x="941463" y="315909"/>
                    <a:pt x="940504" y="318223"/>
                    <a:pt x="938797" y="319930"/>
                  </a:cubicBezTo>
                  <a:cubicBezTo>
                    <a:pt x="937091" y="321636"/>
                    <a:pt x="934776" y="322595"/>
                    <a:pt x="932363" y="322595"/>
                  </a:cubicBezTo>
                  <a:lnTo>
                    <a:pt x="9100" y="322595"/>
                  </a:lnTo>
                  <a:cubicBezTo>
                    <a:pt x="4074" y="322595"/>
                    <a:pt x="0" y="318521"/>
                    <a:pt x="0" y="313495"/>
                  </a:cubicBezTo>
                  <a:lnTo>
                    <a:pt x="0" y="9100"/>
                  </a:lnTo>
                  <a:cubicBezTo>
                    <a:pt x="0" y="4074"/>
                    <a:pt x="4074" y="0"/>
                    <a:pt x="9100" y="0"/>
                  </a:cubicBezTo>
                  <a:close/>
                </a:path>
              </a:pathLst>
            </a:custGeom>
            <a:solidFill>
              <a:srgbClr val="F95C3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r>
                <a:rPr lang="en-US" sz="2094" spc="20">
                  <a:solidFill>
                    <a:srgbClr val="FFFFFF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Strengths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2605" y="3224243"/>
            <a:ext cx="4253917" cy="6866304"/>
            <a:chOff x="0" y="0"/>
            <a:chExt cx="941463" cy="15196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1463" cy="1519627"/>
            </a:xfrm>
            <a:custGeom>
              <a:avLst/>
              <a:gdLst/>
              <a:ahLst/>
              <a:cxnLst/>
              <a:rect l="l" t="t" r="r" b="b"/>
              <a:pathLst>
                <a:path w="941463" h="1519627">
                  <a:moveTo>
                    <a:pt x="9100" y="0"/>
                  </a:moveTo>
                  <a:lnTo>
                    <a:pt x="932363" y="0"/>
                  </a:lnTo>
                  <a:cubicBezTo>
                    <a:pt x="937389" y="0"/>
                    <a:pt x="941463" y="4074"/>
                    <a:pt x="941463" y="9100"/>
                  </a:cubicBezTo>
                  <a:lnTo>
                    <a:pt x="941463" y="1510528"/>
                  </a:lnTo>
                  <a:cubicBezTo>
                    <a:pt x="941463" y="1515553"/>
                    <a:pt x="937389" y="1519627"/>
                    <a:pt x="932363" y="1519627"/>
                  </a:cubicBezTo>
                  <a:lnTo>
                    <a:pt x="9100" y="1519627"/>
                  </a:lnTo>
                  <a:cubicBezTo>
                    <a:pt x="6686" y="1519627"/>
                    <a:pt x="4372" y="1518669"/>
                    <a:pt x="2665" y="1516962"/>
                  </a:cubicBezTo>
                  <a:cubicBezTo>
                    <a:pt x="959" y="1515256"/>
                    <a:pt x="0" y="1512941"/>
                    <a:pt x="0" y="1510528"/>
                  </a:cubicBezTo>
                  <a:lnTo>
                    <a:pt x="0" y="9100"/>
                  </a:lnTo>
                  <a:cubicBezTo>
                    <a:pt x="0" y="4074"/>
                    <a:pt x="4074" y="0"/>
                    <a:pt x="91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941463" cy="1548202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l">
                <a:lnSpc>
                  <a:spcPts val="2512"/>
                </a:lnSpc>
              </a:pPr>
              <a:endParaRPr/>
            </a:p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Strong Brand Recognition: 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Myntra has established itself as a leading online fashion brand in India</a:t>
              </a:r>
            </a:p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Wide Product Range: 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The platform offers a vast selection of fashion products, catering to diverse customer preferences.</a:t>
              </a:r>
            </a:p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Strong Partnerships: 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Myntra has forged partnerships with numerous brands, both international and domestic</a:t>
              </a:r>
            </a:p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Technology-Driven Platform: 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The platform leverages technology to enhance the shopping experience, including features like personalized recommendations, virtual try-on, and easy returns</a:t>
              </a:r>
            </a:p>
            <a:p>
              <a:pPr algn="l">
                <a:lnSpc>
                  <a:spcPts val="2512"/>
                </a:lnSpc>
              </a:pPr>
              <a:endParaRPr lang="en-US" sz="1794" spc="17">
                <a:solidFill>
                  <a:srgbClr val="F37221"/>
                </a:solidFill>
                <a:latin typeface="Canva Sans 2"/>
                <a:ea typeface="Canva Sans 2"/>
                <a:cs typeface="Canva Sans 2"/>
                <a:sym typeface="Canva Sans 2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067539" y="329472"/>
            <a:ext cx="10383120" cy="917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37"/>
              </a:lnSpc>
              <a:spcBef>
                <a:spcPct val="0"/>
              </a:spcBef>
            </a:pPr>
            <a:r>
              <a:rPr lang="en-US" sz="5462" b="1" spc="273">
                <a:solidFill>
                  <a:srgbClr val="F47C00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SWOT Analysis of Myntra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870852" y="3224243"/>
            <a:ext cx="4253917" cy="6865946"/>
            <a:chOff x="0" y="0"/>
            <a:chExt cx="941463" cy="15195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1463" cy="1519548"/>
            </a:xfrm>
            <a:custGeom>
              <a:avLst/>
              <a:gdLst/>
              <a:ahLst/>
              <a:cxnLst/>
              <a:rect l="l" t="t" r="r" b="b"/>
              <a:pathLst>
                <a:path w="941463" h="1519548">
                  <a:moveTo>
                    <a:pt x="9100" y="0"/>
                  </a:moveTo>
                  <a:lnTo>
                    <a:pt x="932363" y="0"/>
                  </a:lnTo>
                  <a:cubicBezTo>
                    <a:pt x="937389" y="0"/>
                    <a:pt x="941463" y="4074"/>
                    <a:pt x="941463" y="9100"/>
                  </a:cubicBezTo>
                  <a:lnTo>
                    <a:pt x="941463" y="1510449"/>
                  </a:lnTo>
                  <a:cubicBezTo>
                    <a:pt x="941463" y="1512862"/>
                    <a:pt x="940504" y="1515177"/>
                    <a:pt x="938797" y="1516883"/>
                  </a:cubicBezTo>
                  <a:cubicBezTo>
                    <a:pt x="937091" y="1518590"/>
                    <a:pt x="934776" y="1519548"/>
                    <a:pt x="932363" y="1519548"/>
                  </a:cubicBezTo>
                  <a:lnTo>
                    <a:pt x="9100" y="1519548"/>
                  </a:lnTo>
                  <a:cubicBezTo>
                    <a:pt x="4074" y="1519548"/>
                    <a:pt x="0" y="1515474"/>
                    <a:pt x="0" y="1510449"/>
                  </a:cubicBezTo>
                  <a:lnTo>
                    <a:pt x="0" y="9100"/>
                  </a:lnTo>
                  <a:cubicBezTo>
                    <a:pt x="0" y="4074"/>
                    <a:pt x="4074" y="0"/>
                    <a:pt x="91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941463" cy="1548123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Dependency on Third-Party Logistics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: While Myntra has its logistics network, it still relies on third-party logistics providers for some deliveries, which can potentially impact delivery times and customer satisfaction.</a:t>
              </a:r>
            </a:p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Competition from Global Giants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: Myntra faces competition from giants like Amazon, Ajio and Tata, which have deep pockets and extensive resources.</a:t>
              </a:r>
            </a:p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Rising Costs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: Increasing operating costs, including logistics, marketing, and technology, can impact Myntra's profitability.</a:t>
              </a:r>
            </a:p>
            <a:p>
              <a:pPr algn="l">
                <a:lnSpc>
                  <a:spcPts val="2512"/>
                </a:lnSpc>
              </a:pPr>
              <a:endParaRPr lang="en-US" sz="1794" spc="17">
                <a:solidFill>
                  <a:srgbClr val="F37221"/>
                </a:solidFill>
                <a:latin typeface="Canva Sans 2"/>
                <a:ea typeface="Canva Sans 2"/>
                <a:cs typeface="Canva Sans 2"/>
                <a:sym typeface="Canva Sans 2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59099" y="3224243"/>
            <a:ext cx="4253917" cy="6865946"/>
            <a:chOff x="0" y="0"/>
            <a:chExt cx="941463" cy="15195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41463" cy="1519548"/>
            </a:xfrm>
            <a:custGeom>
              <a:avLst/>
              <a:gdLst/>
              <a:ahLst/>
              <a:cxnLst/>
              <a:rect l="l" t="t" r="r" b="b"/>
              <a:pathLst>
                <a:path w="941463" h="1519548">
                  <a:moveTo>
                    <a:pt x="9100" y="0"/>
                  </a:moveTo>
                  <a:lnTo>
                    <a:pt x="932363" y="0"/>
                  </a:lnTo>
                  <a:cubicBezTo>
                    <a:pt x="937389" y="0"/>
                    <a:pt x="941463" y="4074"/>
                    <a:pt x="941463" y="9100"/>
                  </a:cubicBezTo>
                  <a:lnTo>
                    <a:pt x="941463" y="1510449"/>
                  </a:lnTo>
                  <a:cubicBezTo>
                    <a:pt x="941463" y="1512862"/>
                    <a:pt x="940504" y="1515177"/>
                    <a:pt x="938797" y="1516883"/>
                  </a:cubicBezTo>
                  <a:cubicBezTo>
                    <a:pt x="937091" y="1518590"/>
                    <a:pt x="934776" y="1519548"/>
                    <a:pt x="932363" y="1519548"/>
                  </a:cubicBezTo>
                  <a:lnTo>
                    <a:pt x="9100" y="1519548"/>
                  </a:lnTo>
                  <a:cubicBezTo>
                    <a:pt x="4074" y="1519548"/>
                    <a:pt x="0" y="1515474"/>
                    <a:pt x="0" y="1510449"/>
                  </a:cubicBezTo>
                  <a:lnTo>
                    <a:pt x="0" y="9100"/>
                  </a:lnTo>
                  <a:cubicBezTo>
                    <a:pt x="0" y="4074"/>
                    <a:pt x="4074" y="0"/>
                    <a:pt x="91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941463" cy="1548123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Expanding Product Categories: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 Myntra can further expand its product offerings to include home decor, electronics, and other lifestyle products.</a:t>
              </a:r>
            </a:p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Offline Presence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: Establishing a physical presence through pop-up stores or experience centers can enhance brand visibility and customer engagement.</a:t>
              </a:r>
            </a:p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International Expansion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: Myntra can explore opportunities to expand its operations to other countries with similar fashion preferences.</a:t>
              </a:r>
            </a:p>
            <a:p>
              <a:pPr algn="l">
                <a:lnSpc>
                  <a:spcPts val="1952"/>
                </a:lnSpc>
              </a:pPr>
              <a:endParaRPr lang="en-US" sz="1794" spc="17">
                <a:solidFill>
                  <a:srgbClr val="F37221"/>
                </a:solidFill>
                <a:latin typeface="Canva Sans 2"/>
                <a:ea typeface="Canva Sans 2"/>
                <a:cs typeface="Canva Sans 2"/>
                <a:sym typeface="Canva Sans 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645971" y="3224243"/>
            <a:ext cx="4253917" cy="6865946"/>
            <a:chOff x="0" y="0"/>
            <a:chExt cx="941463" cy="15195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41463" cy="1519548"/>
            </a:xfrm>
            <a:custGeom>
              <a:avLst/>
              <a:gdLst/>
              <a:ahLst/>
              <a:cxnLst/>
              <a:rect l="l" t="t" r="r" b="b"/>
              <a:pathLst>
                <a:path w="941463" h="1519548">
                  <a:moveTo>
                    <a:pt x="9100" y="0"/>
                  </a:moveTo>
                  <a:lnTo>
                    <a:pt x="932363" y="0"/>
                  </a:lnTo>
                  <a:cubicBezTo>
                    <a:pt x="937389" y="0"/>
                    <a:pt x="941463" y="4074"/>
                    <a:pt x="941463" y="9100"/>
                  </a:cubicBezTo>
                  <a:lnTo>
                    <a:pt x="941463" y="1510449"/>
                  </a:lnTo>
                  <a:cubicBezTo>
                    <a:pt x="941463" y="1512862"/>
                    <a:pt x="940504" y="1515177"/>
                    <a:pt x="938797" y="1516883"/>
                  </a:cubicBezTo>
                  <a:cubicBezTo>
                    <a:pt x="937091" y="1518590"/>
                    <a:pt x="934776" y="1519548"/>
                    <a:pt x="932363" y="1519548"/>
                  </a:cubicBezTo>
                  <a:lnTo>
                    <a:pt x="9100" y="1519548"/>
                  </a:lnTo>
                  <a:cubicBezTo>
                    <a:pt x="4074" y="1519548"/>
                    <a:pt x="0" y="1515474"/>
                    <a:pt x="0" y="1510449"/>
                  </a:cubicBezTo>
                  <a:lnTo>
                    <a:pt x="0" y="9100"/>
                  </a:lnTo>
                  <a:cubicBezTo>
                    <a:pt x="0" y="4074"/>
                    <a:pt x="4074" y="0"/>
                    <a:pt x="91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941463" cy="1548123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Intensifying Competition: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 The online fashion market is highly competitive, with new players entering the market and existing ones investing heavily in growth.</a:t>
              </a:r>
            </a:p>
            <a:p>
              <a:pPr marL="387436" lvl="1" indent="-193718" algn="l">
                <a:lnSpc>
                  <a:spcPts val="2512"/>
                </a:lnSpc>
                <a:buFont typeface="Arial"/>
                <a:buChar char="•"/>
              </a:pPr>
              <a:r>
                <a:rPr lang="en-US" sz="1794" b="1" spc="17">
                  <a:solidFill>
                    <a:srgbClr val="F37221"/>
                  </a:solidFill>
                  <a:latin typeface="Canva Sans 2 Bold"/>
                  <a:ea typeface="Canva Sans 2 Bold"/>
                  <a:cs typeface="Canva Sans 2 Bold"/>
                  <a:sym typeface="Canva Sans 2 Bold"/>
                </a:rPr>
                <a:t>Changing Consumer Preferences</a:t>
              </a:r>
              <a:r>
                <a:rPr lang="en-US" sz="1794" spc="17">
                  <a:solidFill>
                    <a:srgbClr val="F37221"/>
                  </a:solidFill>
                  <a:latin typeface="Canva Sans 2"/>
                  <a:ea typeface="Canva Sans 2"/>
                  <a:cs typeface="Canva Sans 2"/>
                  <a:sym typeface="Canva Sans 2"/>
                </a:rPr>
                <a:t>: Evolving fashion trends and consumer preferences can pose challenges to Myntra's product offerings and marketing strategies.</a:t>
              </a:r>
            </a:p>
            <a:p>
              <a:pPr algn="l">
                <a:lnSpc>
                  <a:spcPts val="2512"/>
                </a:lnSpc>
              </a:pPr>
              <a:endParaRPr lang="en-US" sz="1794" spc="17">
                <a:solidFill>
                  <a:srgbClr val="F37221"/>
                </a:solidFill>
                <a:latin typeface="Canva Sans 2"/>
                <a:ea typeface="Canva Sans 2"/>
                <a:cs typeface="Canva Sans 2"/>
                <a:sym typeface="Canva Sans 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1119</Words>
  <Application>Microsoft Office PowerPoint</Application>
  <PresentationFormat>Custom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Codec Pro ExtraBold</vt:lpstr>
      <vt:lpstr>Canva Sans 2 Bold</vt:lpstr>
      <vt:lpstr>Arial</vt:lpstr>
      <vt:lpstr>Canva Sans 1</vt:lpstr>
      <vt:lpstr>Calibri</vt:lpstr>
      <vt:lpstr>Canva Sans 1 Bold</vt:lpstr>
      <vt:lpstr>Canva Sans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modern creative marketing plan Presentation </dc:title>
  <cp:lastModifiedBy>bala murali</cp:lastModifiedBy>
  <cp:revision>2</cp:revision>
  <dcterms:created xsi:type="dcterms:W3CDTF">2006-08-16T00:00:00Z</dcterms:created>
  <dcterms:modified xsi:type="dcterms:W3CDTF">2024-09-15T16:09:59Z</dcterms:modified>
  <dc:identifier>DAGQdUO8CsU</dc:identifier>
</cp:coreProperties>
</file>